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06" r:id="rId2"/>
    <p:sldId id="379" r:id="rId3"/>
    <p:sldId id="345" r:id="rId4"/>
    <p:sldId id="346" r:id="rId5"/>
    <p:sldId id="347" r:id="rId6"/>
    <p:sldId id="348" r:id="rId7"/>
    <p:sldId id="349" r:id="rId8"/>
    <p:sldId id="378" r:id="rId9"/>
    <p:sldId id="351" r:id="rId10"/>
    <p:sldId id="352" r:id="rId11"/>
    <p:sldId id="380" r:id="rId12"/>
    <p:sldId id="381" r:id="rId13"/>
    <p:sldId id="355" r:id="rId14"/>
    <p:sldId id="356" r:id="rId15"/>
    <p:sldId id="357" r:id="rId16"/>
    <p:sldId id="358" r:id="rId17"/>
    <p:sldId id="359" r:id="rId18"/>
    <p:sldId id="360" r:id="rId19"/>
    <p:sldId id="361" r:id="rId20"/>
    <p:sldId id="362" r:id="rId21"/>
    <p:sldId id="363" r:id="rId22"/>
    <p:sldId id="365" r:id="rId23"/>
    <p:sldId id="367" r:id="rId24"/>
    <p:sldId id="384" r:id="rId25"/>
    <p:sldId id="385" r:id="rId26"/>
    <p:sldId id="386" r:id="rId27"/>
    <p:sldId id="369" r:id="rId28"/>
    <p:sldId id="370" r:id="rId29"/>
    <p:sldId id="371" r:id="rId30"/>
    <p:sldId id="372" r:id="rId31"/>
    <p:sldId id="375" r:id="rId32"/>
    <p:sldId id="376" r:id="rId33"/>
    <p:sldId id="377" r:id="rId34"/>
  </p:sldIdLst>
  <p:sldSz cx="9144000" cy="6858000" type="screen4x3"/>
  <p:notesSz cx="7315200" cy="9601200"/>
  <p:defaultTextStyle>
    <a:defPPr>
      <a:defRPr lang="en-US"/>
    </a:defPPr>
    <a:lvl1pPr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1pPr>
    <a:lvl2pPr marL="457200"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2pPr>
    <a:lvl3pPr marL="914400"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3pPr>
    <a:lvl4pPr marL="1371600"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4pPr>
    <a:lvl5pPr marL="1828800" algn="l" rtl="0" fontAlgn="base">
      <a:lnSpc>
        <a:spcPct val="95000"/>
      </a:lnSpc>
      <a:spcBef>
        <a:spcPct val="0"/>
      </a:spcBef>
      <a:spcAft>
        <a:spcPct val="35000"/>
      </a:spcAft>
      <a:buClr>
        <a:schemeClr val="accent1"/>
      </a:buClr>
      <a:buChar char="•"/>
      <a:defRPr sz="2000"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sz="2000"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sz="2000"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sz="2000"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sz="2000" kern="1200">
        <a:solidFill>
          <a:schemeClr val="tx1"/>
        </a:solidFill>
        <a:latin typeface="Arial" pitchFamily="34" charset="0"/>
        <a:ea typeface="Arial Unicode MS" pitchFamily="34" charset="-128"/>
        <a:cs typeface="Arial Unicode MS" pitchFamily="3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a A Urban" initials="TU" lastIdx="2" clrIdx="0"/>
  <p:cmAuthor id="1" name="cterhaa" initials="ct" lastIdx="23" clrIdx="1"/>
  <p:cmAuthor id="2" name="Schad, Angela" initials="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B8D"/>
    <a:srgbClr val="C4D600"/>
    <a:srgbClr val="B52555"/>
    <a:srgbClr val="6BBBAE"/>
    <a:srgbClr val="B1B3B3"/>
    <a:srgbClr val="FFCD00"/>
    <a:srgbClr val="F2A900"/>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snapToGrid="0" showGuides="1">
      <p:cViewPr>
        <p:scale>
          <a:sx n="100" d="100"/>
          <a:sy n="100" d="100"/>
        </p:scale>
        <p:origin x="84" y="-72"/>
      </p:cViewPr>
      <p:guideLst>
        <p:guide orient="horz" pos="605"/>
        <p:guide orient="horz" pos="3888"/>
        <p:guide pos="1587"/>
        <p:guide pos="288"/>
        <p:guide pos="5471"/>
        <p:guide pos="2881"/>
        <p:guide pos="30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9" d="100"/>
          <a:sy n="79" d="100"/>
        </p:scale>
        <p:origin x="-196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lnSpc>
                <a:spcPct val="100000"/>
              </a:lnSpc>
              <a:spcAft>
                <a:spcPct val="0"/>
              </a:spcAft>
              <a:buClrTx/>
              <a:buFontTx/>
              <a:buNone/>
              <a:defRPr sz="1300">
                <a:latin typeface="Arial" pitchFamily="34" charset="0"/>
              </a:defRPr>
            </a:lvl1pPr>
          </a:lstStyle>
          <a:p>
            <a:pPr>
              <a:defRPr/>
            </a:pPr>
            <a:endParaRPr lang="en-US"/>
          </a:p>
        </p:txBody>
      </p:sp>
      <p:sp>
        <p:nvSpPr>
          <p:cNvPr id="24579"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lnSpc>
                <a:spcPct val="100000"/>
              </a:lnSpc>
              <a:spcAft>
                <a:spcPct val="0"/>
              </a:spcAft>
              <a:buClrTx/>
              <a:buFontTx/>
              <a:buNone/>
              <a:defRPr sz="1300">
                <a:latin typeface="Arial" pitchFamily="34" charset="0"/>
              </a:defRPr>
            </a:lvl1pPr>
          </a:lstStyle>
          <a:p>
            <a:pPr>
              <a:defRPr/>
            </a:pPr>
            <a:endParaRPr lang="en-US"/>
          </a:p>
        </p:txBody>
      </p:sp>
      <p:sp>
        <p:nvSpPr>
          <p:cNvPr id="24580"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lnSpc>
                <a:spcPct val="100000"/>
              </a:lnSpc>
              <a:spcAft>
                <a:spcPct val="0"/>
              </a:spcAft>
              <a:buClrTx/>
              <a:buFontTx/>
              <a:buNone/>
              <a:defRPr sz="1300">
                <a:latin typeface="Arial" pitchFamily="34" charset="0"/>
              </a:defRPr>
            </a:lvl1pPr>
          </a:lstStyle>
          <a:p>
            <a:pPr>
              <a:defRPr/>
            </a:pPr>
            <a:endParaRPr lang="en-US"/>
          </a:p>
        </p:txBody>
      </p:sp>
      <p:sp>
        <p:nvSpPr>
          <p:cNvPr id="24581"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lnSpc>
                <a:spcPct val="100000"/>
              </a:lnSpc>
              <a:spcAft>
                <a:spcPct val="0"/>
              </a:spcAft>
              <a:buClrTx/>
              <a:buFontTx/>
              <a:buNone/>
              <a:defRPr sz="1300">
                <a:latin typeface="Arial" pitchFamily="34" charset="0"/>
              </a:defRPr>
            </a:lvl1pPr>
          </a:lstStyle>
          <a:p>
            <a:pPr>
              <a:defRPr/>
            </a:pPr>
            <a:fld id="{C08A3B09-EF7B-488A-91F4-AD4599F71D8F}" type="slidenum">
              <a:rPr lang="en-US"/>
              <a:pPr>
                <a:defRPr/>
              </a:pPr>
              <a:t>‹#›</a:t>
            </a:fld>
            <a:endParaRPr lang="en-US"/>
          </a:p>
        </p:txBody>
      </p:sp>
    </p:spTree>
    <p:extLst>
      <p:ext uri="{BB962C8B-B14F-4D97-AF65-F5344CB8AC3E}">
        <p14:creationId xmlns:p14="http://schemas.microsoft.com/office/powerpoint/2010/main" val="47280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lnSpc>
                <a:spcPct val="100000"/>
              </a:lnSpc>
              <a:spcAft>
                <a:spcPct val="0"/>
              </a:spcAft>
              <a:buClrTx/>
              <a:buFontTx/>
              <a:buNone/>
              <a:defRPr sz="13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lnSpc>
                <a:spcPct val="100000"/>
              </a:lnSpc>
              <a:spcAft>
                <a:spcPct val="0"/>
              </a:spcAft>
              <a:buClrTx/>
              <a:buFontTx/>
              <a:buNone/>
              <a:defRPr sz="1300">
                <a:latin typeface="Arial" pitchFamily="34"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lnSpc>
                <a:spcPct val="100000"/>
              </a:lnSpc>
              <a:spcAft>
                <a:spcPct val="0"/>
              </a:spcAft>
              <a:buClrTx/>
              <a:buFontTx/>
              <a:buNone/>
              <a:defRPr sz="13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lnSpc>
                <a:spcPct val="100000"/>
              </a:lnSpc>
              <a:spcAft>
                <a:spcPct val="0"/>
              </a:spcAft>
              <a:buClrTx/>
              <a:buFontTx/>
              <a:buNone/>
              <a:defRPr sz="1300">
                <a:latin typeface="Arial" pitchFamily="34" charset="0"/>
              </a:defRPr>
            </a:lvl1pPr>
          </a:lstStyle>
          <a:p>
            <a:pPr>
              <a:defRPr/>
            </a:pPr>
            <a:fld id="{D33AF386-3658-4B77-B741-9DBA5CC7D880}" type="slidenum">
              <a:rPr lang="en-US"/>
              <a:pPr>
                <a:defRPr/>
              </a:pPr>
              <a:t>‹#›</a:t>
            </a:fld>
            <a:endParaRPr lang="en-US"/>
          </a:p>
        </p:txBody>
      </p:sp>
    </p:spTree>
    <p:extLst>
      <p:ext uri="{BB962C8B-B14F-4D97-AF65-F5344CB8AC3E}">
        <p14:creationId xmlns:p14="http://schemas.microsoft.com/office/powerpoint/2010/main" val="1389091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3</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14</a:t>
            </a:fld>
            <a:endParaRPr lang="en-US" dirty="0"/>
          </a:p>
        </p:txBody>
      </p:sp>
    </p:spTree>
    <p:extLst>
      <p:ext uri="{BB962C8B-B14F-4D97-AF65-F5344CB8AC3E}">
        <p14:creationId xmlns:p14="http://schemas.microsoft.com/office/powerpoint/2010/main" val="90682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p:txBody>
      </p:sp>
      <p:sp>
        <p:nvSpPr>
          <p:cNvPr id="4" name="Slide Number Placeholder 3"/>
          <p:cNvSpPr>
            <a:spLocks noGrp="1"/>
          </p:cNvSpPr>
          <p:nvPr>
            <p:ph type="sldNum" sz="quarter" idx="10"/>
          </p:nvPr>
        </p:nvSpPr>
        <p:spPr/>
        <p:txBody>
          <a:bodyPr/>
          <a:lstStyle/>
          <a:p>
            <a:fld id="{F3FA757D-6702-408A-980A-19081E243277}" type="slidenum">
              <a:rPr lang="en-US" smtClean="0"/>
              <a:t>15</a:t>
            </a:fld>
            <a:endParaRPr lang="en-US"/>
          </a:p>
        </p:txBody>
      </p:sp>
    </p:spTree>
    <p:extLst>
      <p:ext uri="{BB962C8B-B14F-4D97-AF65-F5344CB8AC3E}">
        <p14:creationId xmlns:p14="http://schemas.microsoft.com/office/powerpoint/2010/main" val="179557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9">
              <a:defRPr/>
            </a:pPr>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16</a:t>
            </a:fld>
            <a:endParaRPr lang="en-US" dirty="0"/>
          </a:p>
        </p:txBody>
      </p:sp>
    </p:spTree>
    <p:extLst>
      <p:ext uri="{BB962C8B-B14F-4D97-AF65-F5344CB8AC3E}">
        <p14:creationId xmlns:p14="http://schemas.microsoft.com/office/powerpoint/2010/main" val="50063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effectLst/>
            </a:endParaRPr>
          </a:p>
        </p:txBody>
      </p:sp>
      <p:sp>
        <p:nvSpPr>
          <p:cNvPr id="4" name="Slide Number Placeholder 3"/>
          <p:cNvSpPr>
            <a:spLocks noGrp="1"/>
          </p:cNvSpPr>
          <p:nvPr>
            <p:ph type="sldNum" sz="quarter" idx="10"/>
          </p:nvPr>
        </p:nvSpPr>
        <p:spPr/>
        <p:txBody>
          <a:bodyPr/>
          <a:lstStyle/>
          <a:p>
            <a:fld id="{BD39BC15-4922-4907-9CAF-5B6F728561B2}" type="slidenum">
              <a:rPr lang="en-US" smtClean="0"/>
              <a:t>17</a:t>
            </a:fld>
            <a:endParaRPr lang="en-US" dirty="0"/>
          </a:p>
        </p:txBody>
      </p:sp>
    </p:spTree>
    <p:extLst>
      <p:ext uri="{BB962C8B-B14F-4D97-AF65-F5344CB8AC3E}">
        <p14:creationId xmlns:p14="http://schemas.microsoft.com/office/powerpoint/2010/main" val="76034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2"/>
          <p:cNvSpPr>
            <a:spLocks noGrp="1" noRot="1" noChangeAspect="1" noChangeArrowheads="1" noTextEdit="1"/>
          </p:cNvSpPr>
          <p:nvPr>
            <p:ph type="sldImg"/>
          </p:nvPr>
        </p:nvSpPr>
        <p:spPr>
          <a:ln/>
        </p:spPr>
      </p:sp>
      <p:sp>
        <p:nvSpPr>
          <p:cNvPr id="626690" name="Rectangle 3"/>
          <p:cNvSpPr>
            <a:spLocks noGrp="1" noChangeArrowheads="1"/>
          </p:cNvSpPr>
          <p:nvPr>
            <p:ph type="body" idx="1"/>
          </p:nvPr>
        </p:nvSpPr>
        <p:spPr>
          <a:xfrm>
            <a:off x="974145" y="4560899"/>
            <a:ext cx="5366914" cy="4321197"/>
          </a:xfrm>
        </p:spPr>
        <p:txBody>
          <a:bodyPr/>
          <a:lstStyle/>
          <a:p>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2"/>
          <p:cNvSpPr>
            <a:spLocks noGrp="1" noRot="1" noChangeAspect="1" noChangeArrowheads="1" noTextEdit="1"/>
          </p:cNvSpPr>
          <p:nvPr>
            <p:ph type="sldImg"/>
          </p:nvPr>
        </p:nvSpPr>
        <p:spPr>
          <a:ln/>
        </p:spPr>
      </p:sp>
      <p:sp>
        <p:nvSpPr>
          <p:cNvPr id="626690" name="Rectangle 3"/>
          <p:cNvSpPr>
            <a:spLocks noGrp="1" noChangeArrowheads="1"/>
          </p:cNvSpPr>
          <p:nvPr>
            <p:ph type="body" idx="1"/>
          </p:nvPr>
        </p:nvSpPr>
        <p:spPr>
          <a:xfrm>
            <a:off x="974145" y="4560899"/>
            <a:ext cx="5366914" cy="4321197"/>
          </a:xfrm>
        </p:spPr>
        <p:txBody>
          <a:bodyPr/>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2"/>
          <p:cNvSpPr>
            <a:spLocks noGrp="1" noRot="1" noChangeAspect="1" noChangeArrowheads="1" noTextEdit="1"/>
          </p:cNvSpPr>
          <p:nvPr>
            <p:ph type="sldImg"/>
          </p:nvPr>
        </p:nvSpPr>
        <p:spPr>
          <a:ln/>
        </p:spPr>
      </p:sp>
      <p:sp>
        <p:nvSpPr>
          <p:cNvPr id="626690" name="Rectangle 3"/>
          <p:cNvSpPr>
            <a:spLocks noGrp="1" noChangeArrowheads="1"/>
          </p:cNvSpPr>
          <p:nvPr>
            <p:ph type="body" idx="1"/>
          </p:nvPr>
        </p:nvSpPr>
        <p:spPr>
          <a:xfrm>
            <a:off x="974145" y="4560899"/>
            <a:ext cx="5366914" cy="4321197"/>
          </a:xfrm>
        </p:spPr>
        <p:txBody>
          <a:bodyPr/>
          <a:lstStyle/>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BD39BC15-4922-4907-9CAF-5B6F728561B2}" type="slidenum">
              <a:rPr lang="en-US" smtClean="0"/>
              <a:t>21</a:t>
            </a:fld>
            <a:endParaRPr lang="en-US" dirty="0"/>
          </a:p>
        </p:txBody>
      </p:sp>
    </p:spTree>
    <p:extLst>
      <p:ext uri="{BB962C8B-B14F-4D97-AF65-F5344CB8AC3E}">
        <p14:creationId xmlns:p14="http://schemas.microsoft.com/office/powerpoint/2010/main" val="58505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22</a:t>
            </a:fld>
            <a:endParaRPr lang="en-US" dirty="0"/>
          </a:p>
        </p:txBody>
      </p:sp>
    </p:spTree>
    <p:extLst>
      <p:ext uri="{BB962C8B-B14F-4D97-AF65-F5344CB8AC3E}">
        <p14:creationId xmlns:p14="http://schemas.microsoft.com/office/powerpoint/2010/main" val="5850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23</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4</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BD39BC15-4922-4907-9CAF-5B6F728561B2}" type="slidenum">
              <a:rPr lang="en-US" smtClean="0"/>
              <a:t>24</a:t>
            </a:fld>
            <a:endParaRPr lang="en-US" dirty="0"/>
          </a:p>
        </p:txBody>
      </p:sp>
    </p:spTree>
    <p:extLst>
      <p:ext uri="{BB962C8B-B14F-4D97-AF65-F5344CB8AC3E}">
        <p14:creationId xmlns:p14="http://schemas.microsoft.com/office/powerpoint/2010/main" val="964859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25</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26</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27</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28</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2"/>
          <p:cNvSpPr>
            <a:spLocks noGrp="1" noRot="1" noChangeAspect="1" noChangeArrowheads="1" noTextEdit="1"/>
          </p:cNvSpPr>
          <p:nvPr>
            <p:ph type="sldImg"/>
          </p:nvPr>
        </p:nvSpPr>
        <p:spPr>
          <a:ln/>
        </p:spPr>
      </p:sp>
      <p:sp>
        <p:nvSpPr>
          <p:cNvPr id="626690" name="Rectangle 3"/>
          <p:cNvSpPr>
            <a:spLocks noGrp="1" noChangeArrowheads="1"/>
          </p:cNvSpPr>
          <p:nvPr>
            <p:ph type="body" idx="1"/>
          </p:nvPr>
        </p:nvSpPr>
        <p:spPr>
          <a:xfrm>
            <a:off x="974145" y="4560899"/>
            <a:ext cx="5366914" cy="4321197"/>
          </a:xfrm>
        </p:spPr>
        <p:txBody>
          <a:bodyPr/>
          <a:lstStyle/>
          <a:p>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30</a:t>
            </a:fld>
            <a:endParaRPr lang="en-US" dirty="0"/>
          </a:p>
        </p:txBody>
      </p:sp>
    </p:spTree>
    <p:extLst>
      <p:ext uri="{BB962C8B-B14F-4D97-AF65-F5344CB8AC3E}">
        <p14:creationId xmlns:p14="http://schemas.microsoft.com/office/powerpoint/2010/main" val="1867709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31</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2"/>
          <p:cNvSpPr>
            <a:spLocks noGrp="1" noRot="1" noChangeAspect="1" noChangeArrowheads="1" noTextEdit="1"/>
          </p:cNvSpPr>
          <p:nvPr>
            <p:ph type="sldImg"/>
          </p:nvPr>
        </p:nvSpPr>
        <p:spPr>
          <a:ln/>
        </p:spPr>
      </p:sp>
      <p:sp>
        <p:nvSpPr>
          <p:cNvPr id="626690" name="Rectangle 3"/>
          <p:cNvSpPr>
            <a:spLocks noGrp="1" noChangeArrowheads="1"/>
          </p:cNvSpPr>
          <p:nvPr>
            <p:ph type="body" idx="1"/>
          </p:nvPr>
        </p:nvSpPr>
        <p:spPr>
          <a:xfrm>
            <a:off x="974145" y="4560899"/>
            <a:ext cx="5366914" cy="4321197"/>
          </a:xfrm>
        </p:spPr>
        <p:txBody>
          <a:bodyPr/>
          <a:lstStyle/>
          <a:p>
            <a:endParaRPr 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BB2887CE-ECE2-4338-B13E-402CFEC9B3DB}"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5074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5</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6</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7</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8</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9</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10</a:t>
            </a:fld>
            <a:endParaRPr lang="en-US" dirty="0"/>
          </a:p>
        </p:txBody>
      </p:sp>
    </p:spTree>
    <p:extLst>
      <p:ext uri="{BB962C8B-B14F-4D97-AF65-F5344CB8AC3E}">
        <p14:creationId xmlns:p14="http://schemas.microsoft.com/office/powerpoint/2010/main" val="188796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BC15-4922-4907-9CAF-5B6F728561B2}" type="slidenum">
              <a:rPr lang="en-US" smtClean="0"/>
              <a:t>13</a:t>
            </a:fld>
            <a:endParaRPr lang="en-US" dirty="0"/>
          </a:p>
        </p:txBody>
      </p:sp>
    </p:spTree>
    <p:extLst>
      <p:ext uri="{BB962C8B-B14F-4D97-AF65-F5344CB8AC3E}">
        <p14:creationId xmlns:p14="http://schemas.microsoft.com/office/powerpoint/2010/main" val="1887965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Optum_RGB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21574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Optum_ColorBand-02"/>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008563"/>
            <a:ext cx="91440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1004888" y="5527675"/>
            <a:ext cx="7680325" cy="342900"/>
          </a:xfrm>
        </p:spPr>
        <p:txBody>
          <a:bodyPr/>
          <a:lstStyle>
            <a:lvl1pPr>
              <a:spcAft>
                <a:spcPct val="20000"/>
              </a:spcAft>
              <a:defRPr sz="2000" b="0"/>
            </a:lvl1pPr>
          </a:lstStyle>
          <a:p>
            <a:r>
              <a:rPr lang="en-US"/>
              <a:t>Click to edit Master title style</a:t>
            </a:r>
          </a:p>
        </p:txBody>
      </p:sp>
      <p:sp>
        <p:nvSpPr>
          <p:cNvPr id="10243" name="Rectangle 3"/>
          <p:cNvSpPr>
            <a:spLocks noGrp="1" noChangeArrowheads="1"/>
          </p:cNvSpPr>
          <p:nvPr>
            <p:ph type="subTitle" idx="1"/>
          </p:nvPr>
        </p:nvSpPr>
        <p:spPr>
          <a:xfrm>
            <a:off x="1004888" y="5930900"/>
            <a:ext cx="7680325" cy="547688"/>
          </a:xfrm>
        </p:spPr>
        <p:txBody>
          <a:bodyPr/>
          <a:lstStyle>
            <a:lvl1pPr marL="0" indent="0">
              <a:buFontTx/>
              <a:buNone/>
              <a:defRPr sz="1000"/>
            </a:lvl1pPr>
          </a:lstStyle>
          <a:p>
            <a:r>
              <a:rPr lang="en-US"/>
              <a:t>Click to edit Master subtitle style</a:t>
            </a:r>
          </a:p>
        </p:txBody>
      </p:sp>
    </p:spTree>
    <p:extLst>
      <p:ext uri="{BB962C8B-B14F-4D97-AF65-F5344CB8AC3E}">
        <p14:creationId xmlns:p14="http://schemas.microsoft.com/office/powerpoint/2010/main" val="15003111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866F72C-BF1B-46D0-920B-C43E74E93FAF}" type="slidenum">
              <a:rPr lang="en-US"/>
              <a:pPr>
                <a:defRPr/>
              </a:pPr>
              <a:t>‹#›</a:t>
            </a:fld>
            <a:endParaRPr lang="en-US"/>
          </a:p>
        </p:txBody>
      </p:sp>
    </p:spTree>
    <p:extLst>
      <p:ext uri="{BB962C8B-B14F-4D97-AF65-F5344CB8AC3E}">
        <p14:creationId xmlns:p14="http://schemas.microsoft.com/office/powerpoint/2010/main" val="9139487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52400"/>
            <a:ext cx="2057400" cy="6018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2400"/>
            <a:ext cx="6019800" cy="6018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DF0F80E-DF74-4928-A4BD-0073DAF50AF6}" type="slidenum">
              <a:rPr lang="en-US"/>
              <a:pPr>
                <a:defRPr/>
              </a:pPr>
              <a:t>‹#›</a:t>
            </a:fld>
            <a:endParaRPr lang="en-US"/>
          </a:p>
        </p:txBody>
      </p:sp>
    </p:spTree>
    <p:extLst>
      <p:ext uri="{BB962C8B-B14F-4D97-AF65-F5344CB8AC3E}">
        <p14:creationId xmlns:p14="http://schemas.microsoft.com/office/powerpoint/2010/main" val="9982458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03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75B0A0D-CFC6-4CE7-8515-0B2443D8CFA8}" type="slidenum">
              <a:rPr lang="en-US"/>
              <a:pPr>
                <a:defRPr/>
              </a:pPr>
              <a:t>‹#›</a:t>
            </a:fld>
            <a:endParaRPr lang="en-US"/>
          </a:p>
        </p:txBody>
      </p:sp>
    </p:spTree>
    <p:extLst>
      <p:ext uri="{BB962C8B-B14F-4D97-AF65-F5344CB8AC3E}">
        <p14:creationId xmlns:p14="http://schemas.microsoft.com/office/powerpoint/2010/main" val="32563178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F60B678-D21F-4C52-9F01-986983182E17}" type="slidenum">
              <a:rPr lang="en-US"/>
              <a:pPr>
                <a:defRPr/>
              </a:pPr>
              <a:t>‹#›</a:t>
            </a:fld>
            <a:endParaRPr lang="en-US"/>
          </a:p>
        </p:txBody>
      </p:sp>
    </p:spTree>
    <p:extLst>
      <p:ext uri="{BB962C8B-B14F-4D97-AF65-F5344CB8AC3E}">
        <p14:creationId xmlns:p14="http://schemas.microsoft.com/office/powerpoint/2010/main" val="33451243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60438"/>
            <a:ext cx="4037013" cy="5210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60438"/>
            <a:ext cx="4038600" cy="5210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B6D6140-F9D4-4E5A-AA64-A894510A61D4}" type="slidenum">
              <a:rPr lang="en-US"/>
              <a:pPr>
                <a:defRPr/>
              </a:pPr>
              <a:t>‹#›</a:t>
            </a:fld>
            <a:endParaRPr lang="en-US"/>
          </a:p>
        </p:txBody>
      </p:sp>
    </p:spTree>
    <p:extLst>
      <p:ext uri="{BB962C8B-B14F-4D97-AF65-F5344CB8AC3E}">
        <p14:creationId xmlns:p14="http://schemas.microsoft.com/office/powerpoint/2010/main" val="31258477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4D4881-5A20-45FE-AFCF-FF389E74CEA2}" type="slidenum">
              <a:rPr lang="en-US"/>
              <a:pPr>
                <a:defRPr/>
              </a:pPr>
              <a:t>‹#›</a:t>
            </a:fld>
            <a:endParaRPr lang="en-US"/>
          </a:p>
        </p:txBody>
      </p:sp>
    </p:spTree>
    <p:extLst>
      <p:ext uri="{BB962C8B-B14F-4D97-AF65-F5344CB8AC3E}">
        <p14:creationId xmlns:p14="http://schemas.microsoft.com/office/powerpoint/2010/main" val="23063979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00D5B77-8E78-4B3C-B5FB-E3C52E1E798C}" type="slidenum">
              <a:rPr lang="en-US"/>
              <a:pPr>
                <a:defRPr/>
              </a:pPr>
              <a:t>‹#›</a:t>
            </a:fld>
            <a:endParaRPr lang="en-US"/>
          </a:p>
        </p:txBody>
      </p:sp>
    </p:spTree>
    <p:extLst>
      <p:ext uri="{BB962C8B-B14F-4D97-AF65-F5344CB8AC3E}">
        <p14:creationId xmlns:p14="http://schemas.microsoft.com/office/powerpoint/2010/main" val="12422052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99BF1CE-6B30-4010-A7CB-2AF2DE46722E}" type="slidenum">
              <a:rPr lang="en-US"/>
              <a:pPr>
                <a:defRPr/>
              </a:pPr>
              <a:t>‹#›</a:t>
            </a:fld>
            <a:endParaRPr lang="en-US"/>
          </a:p>
        </p:txBody>
      </p:sp>
    </p:spTree>
    <p:extLst>
      <p:ext uri="{BB962C8B-B14F-4D97-AF65-F5344CB8AC3E}">
        <p14:creationId xmlns:p14="http://schemas.microsoft.com/office/powerpoint/2010/main" val="26806105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0A25B4-E1A2-4922-AEB6-2DB2122512C5}" type="slidenum">
              <a:rPr lang="en-US"/>
              <a:pPr>
                <a:defRPr/>
              </a:pPr>
              <a:t>‹#›</a:t>
            </a:fld>
            <a:endParaRPr lang="en-US"/>
          </a:p>
        </p:txBody>
      </p:sp>
    </p:spTree>
    <p:extLst>
      <p:ext uri="{BB962C8B-B14F-4D97-AF65-F5344CB8AC3E}">
        <p14:creationId xmlns:p14="http://schemas.microsoft.com/office/powerpoint/2010/main" val="3082191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E535559-2CD5-41D9-B9C9-7E45EC8C48FD}" type="slidenum">
              <a:rPr lang="en-US"/>
              <a:pPr>
                <a:defRPr/>
              </a:pPr>
              <a:t>‹#›</a:t>
            </a:fld>
            <a:endParaRPr lang="en-US"/>
          </a:p>
        </p:txBody>
      </p:sp>
    </p:spTree>
    <p:extLst>
      <p:ext uri="{BB962C8B-B14F-4D97-AF65-F5344CB8AC3E}">
        <p14:creationId xmlns:p14="http://schemas.microsoft.com/office/powerpoint/2010/main" val="10521572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152400"/>
            <a:ext cx="82264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960438"/>
            <a:ext cx="8228013"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a:t>
            </a:fld>
            <a:endParaRPr lang="en-US"/>
          </a:p>
        </p:txBody>
      </p:sp>
      <p:sp>
        <p:nvSpPr>
          <p:cNvPr id="1029" name="Line 9"/>
          <p:cNvSpPr>
            <a:spLocks noChangeShapeType="1"/>
          </p:cNvSpPr>
          <p:nvPr userDrawn="1"/>
        </p:nvSpPr>
        <p:spPr bwMode="auto">
          <a:xfrm>
            <a:off x="457200" y="838200"/>
            <a:ext cx="82296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 Box 14"/>
          <p:cNvSpPr txBox="1">
            <a:spLocks noChangeArrowheads="1"/>
          </p:cNvSpPr>
          <p:nvPr userDrawn="1"/>
        </p:nvSpPr>
        <p:spPr bwMode="auto">
          <a:xfrm>
            <a:off x="4238625" y="6580188"/>
            <a:ext cx="40624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Arial Unicode MS" pitchFamily="34" charset="-128"/>
                <a:cs typeface="Arial Unicode MS" pitchFamily="34" charset="-128"/>
              </a:defRPr>
            </a:lvl1pPr>
            <a:lvl2pPr marL="742950" indent="-285750" eaLnBrk="0" hangingPunct="0">
              <a:defRPr sz="2000">
                <a:solidFill>
                  <a:schemeClr val="tx1"/>
                </a:solidFill>
                <a:latin typeface="Arial" charset="0"/>
                <a:ea typeface="Arial Unicode MS" pitchFamily="34" charset="-128"/>
                <a:cs typeface="Arial Unicode MS" pitchFamily="34" charset="-128"/>
              </a:defRPr>
            </a:lvl2pPr>
            <a:lvl3pPr marL="1143000" indent="-228600" eaLnBrk="0" hangingPunct="0">
              <a:defRPr sz="2000">
                <a:solidFill>
                  <a:schemeClr val="tx1"/>
                </a:solidFill>
                <a:latin typeface="Arial" charset="0"/>
                <a:ea typeface="Arial Unicode MS" pitchFamily="34" charset="-128"/>
                <a:cs typeface="Arial Unicode MS" pitchFamily="34" charset="-128"/>
              </a:defRPr>
            </a:lvl3pPr>
            <a:lvl4pPr marL="1600200" indent="-228600" eaLnBrk="0" hangingPunct="0">
              <a:defRPr sz="2000">
                <a:solidFill>
                  <a:schemeClr val="tx1"/>
                </a:solidFill>
                <a:latin typeface="Arial" charset="0"/>
                <a:ea typeface="Arial Unicode MS" pitchFamily="34" charset="-128"/>
                <a:cs typeface="Arial Unicode MS" pitchFamily="34" charset="-128"/>
              </a:defRPr>
            </a:lvl4pPr>
            <a:lvl5pPr marL="2057400" indent="-228600" eaLnBrk="0" hangingPunct="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9pPr>
          </a:lstStyle>
          <a:p>
            <a:pPr algn="r">
              <a:lnSpc>
                <a:spcPct val="100000"/>
              </a:lnSpc>
              <a:spcAft>
                <a:spcPct val="0"/>
              </a:spcAft>
              <a:buClrTx/>
              <a:buFontTx/>
              <a:buNone/>
              <a:defRPr/>
            </a:pPr>
            <a:r>
              <a:rPr lang="en-US" sz="700" smtClean="0"/>
              <a:t>Confidential property of Optum. Do not distribute or reproduce without express permission from Optum.</a:t>
            </a:r>
          </a:p>
        </p:txBody>
      </p:sp>
      <p:pic>
        <p:nvPicPr>
          <p:cNvPr id="1031" name="Picture 16" descr="Optum_RGB_PPT"/>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6278563"/>
            <a:ext cx="118903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Optum_ColorBand-02"/>
          <p:cNvPicPr preferRelativeResize="0">
            <a:picLocks noChangeArrowheads="1"/>
          </p:cNvPicPr>
          <p:nvPr userDrawn="1"/>
        </p:nvPicPr>
        <p:blipFill>
          <a:blip r:embed="rId15">
            <a:extLst>
              <a:ext uri="{28A0092B-C50C-407E-A947-70E740481C1C}">
                <a14:useLocalDpi xmlns:a14="http://schemas.microsoft.com/office/drawing/2010/main" val="0"/>
              </a:ext>
            </a:extLst>
          </a:blip>
          <a:srcRect t="6000"/>
          <a:stretch>
            <a:fillRect/>
          </a:stretch>
        </p:blipFill>
        <p:spPr bwMode="auto">
          <a:xfrm>
            <a:off x="1484313" y="6475413"/>
            <a:ext cx="72009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6"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7" r:id="rId12"/>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200">
          <a:solidFill>
            <a:schemeClr val="tx1"/>
          </a:solidFill>
          <a:latin typeface="+mj-lt"/>
          <a:ea typeface="+mj-ea"/>
          <a:cs typeface="+mj-cs"/>
        </a:defRPr>
      </a:lvl1pPr>
      <a:lvl2pPr algn="l" rtl="0" eaLnBrk="0" fontAlgn="base" hangingPunct="0">
        <a:lnSpc>
          <a:spcPct val="90000"/>
        </a:lnSpc>
        <a:spcBef>
          <a:spcPct val="0"/>
        </a:spcBef>
        <a:spcAft>
          <a:spcPct val="0"/>
        </a:spcAft>
        <a:defRPr sz="2200">
          <a:solidFill>
            <a:schemeClr val="tx1"/>
          </a:solidFill>
          <a:latin typeface="Arial" pitchFamily="34" charset="0"/>
          <a:ea typeface="Arial Unicode MS" pitchFamily="34" charset="-128"/>
          <a:cs typeface="Arial Unicode MS" pitchFamily="34" charset="-128"/>
        </a:defRPr>
      </a:lvl2pPr>
      <a:lvl3pPr algn="l" rtl="0" eaLnBrk="0" fontAlgn="base" hangingPunct="0">
        <a:lnSpc>
          <a:spcPct val="90000"/>
        </a:lnSpc>
        <a:spcBef>
          <a:spcPct val="0"/>
        </a:spcBef>
        <a:spcAft>
          <a:spcPct val="0"/>
        </a:spcAft>
        <a:defRPr sz="2200">
          <a:solidFill>
            <a:schemeClr val="tx1"/>
          </a:solidFill>
          <a:latin typeface="Arial" pitchFamily="34" charset="0"/>
          <a:ea typeface="Arial Unicode MS" pitchFamily="34" charset="-128"/>
          <a:cs typeface="Arial Unicode MS" pitchFamily="34" charset="-128"/>
        </a:defRPr>
      </a:lvl3pPr>
      <a:lvl4pPr algn="l" rtl="0" eaLnBrk="0" fontAlgn="base" hangingPunct="0">
        <a:lnSpc>
          <a:spcPct val="90000"/>
        </a:lnSpc>
        <a:spcBef>
          <a:spcPct val="0"/>
        </a:spcBef>
        <a:spcAft>
          <a:spcPct val="0"/>
        </a:spcAft>
        <a:defRPr sz="2200">
          <a:solidFill>
            <a:schemeClr val="tx1"/>
          </a:solidFill>
          <a:latin typeface="Arial" pitchFamily="34" charset="0"/>
          <a:ea typeface="Arial Unicode MS" pitchFamily="34" charset="-128"/>
          <a:cs typeface="Arial Unicode MS" pitchFamily="34" charset="-128"/>
        </a:defRPr>
      </a:lvl4pPr>
      <a:lvl5pPr algn="l" rtl="0" eaLnBrk="0" fontAlgn="base" hangingPunct="0">
        <a:lnSpc>
          <a:spcPct val="90000"/>
        </a:lnSpc>
        <a:spcBef>
          <a:spcPct val="0"/>
        </a:spcBef>
        <a:spcAft>
          <a:spcPct val="0"/>
        </a:spcAft>
        <a:defRPr sz="2200">
          <a:solidFill>
            <a:schemeClr val="tx1"/>
          </a:solidFill>
          <a:latin typeface="Arial" pitchFamily="34" charset="0"/>
          <a:ea typeface="Arial Unicode MS" pitchFamily="34" charset="-128"/>
          <a:cs typeface="Arial Unicode MS" pitchFamily="34" charset="-128"/>
        </a:defRPr>
      </a:lvl5pPr>
      <a:lvl6pPr marL="457200" algn="l" rtl="0" fontAlgn="base">
        <a:lnSpc>
          <a:spcPct val="90000"/>
        </a:lnSpc>
        <a:spcBef>
          <a:spcPct val="0"/>
        </a:spcBef>
        <a:spcAft>
          <a:spcPct val="0"/>
        </a:spcAft>
        <a:defRPr sz="2200" b="1">
          <a:solidFill>
            <a:schemeClr val="tx1"/>
          </a:solidFill>
          <a:latin typeface="Arial" pitchFamily="34" charset="0"/>
          <a:ea typeface="Arial Unicode MS" pitchFamily="34" charset="-128"/>
          <a:cs typeface="Arial Unicode MS" pitchFamily="34" charset="-128"/>
        </a:defRPr>
      </a:lvl6pPr>
      <a:lvl7pPr marL="914400" algn="l" rtl="0" fontAlgn="base">
        <a:lnSpc>
          <a:spcPct val="90000"/>
        </a:lnSpc>
        <a:spcBef>
          <a:spcPct val="0"/>
        </a:spcBef>
        <a:spcAft>
          <a:spcPct val="0"/>
        </a:spcAft>
        <a:defRPr sz="2200" b="1">
          <a:solidFill>
            <a:schemeClr val="tx1"/>
          </a:solidFill>
          <a:latin typeface="Arial" pitchFamily="34" charset="0"/>
          <a:ea typeface="Arial Unicode MS" pitchFamily="34" charset="-128"/>
          <a:cs typeface="Arial Unicode MS" pitchFamily="34" charset="-128"/>
        </a:defRPr>
      </a:lvl7pPr>
      <a:lvl8pPr marL="1371600" algn="l" rtl="0" fontAlgn="base">
        <a:lnSpc>
          <a:spcPct val="90000"/>
        </a:lnSpc>
        <a:spcBef>
          <a:spcPct val="0"/>
        </a:spcBef>
        <a:spcAft>
          <a:spcPct val="0"/>
        </a:spcAft>
        <a:defRPr sz="2200" b="1">
          <a:solidFill>
            <a:schemeClr val="tx1"/>
          </a:solidFill>
          <a:latin typeface="Arial" pitchFamily="34" charset="0"/>
          <a:ea typeface="Arial Unicode MS" pitchFamily="34" charset="-128"/>
          <a:cs typeface="Arial Unicode MS" pitchFamily="34" charset="-128"/>
        </a:defRPr>
      </a:lvl8pPr>
      <a:lvl9pPr marL="1828800" algn="l" rtl="0" fontAlgn="base">
        <a:lnSpc>
          <a:spcPct val="90000"/>
        </a:lnSpc>
        <a:spcBef>
          <a:spcPct val="0"/>
        </a:spcBef>
        <a:spcAft>
          <a:spcPct val="0"/>
        </a:spcAft>
        <a:defRPr sz="2200" b="1">
          <a:solidFill>
            <a:schemeClr val="tx1"/>
          </a:solidFill>
          <a:latin typeface="Arial" pitchFamily="34" charset="0"/>
          <a:ea typeface="Arial Unicode MS" pitchFamily="34" charset="-128"/>
          <a:cs typeface="Arial Unicode MS" pitchFamily="34" charset="-128"/>
        </a:defRPr>
      </a:lvl9pPr>
    </p:titleStyle>
    <p:bodyStyle>
      <a:lvl1pPr marL="168275" indent="-168275" algn="l" rtl="0" eaLnBrk="0" fontAlgn="base" hangingPunct="0">
        <a:lnSpc>
          <a:spcPct val="95000"/>
        </a:lnSpc>
        <a:spcBef>
          <a:spcPct val="50000"/>
        </a:spcBef>
        <a:spcAft>
          <a:spcPct val="0"/>
        </a:spcAft>
        <a:buClr>
          <a:schemeClr val="accent1"/>
        </a:buClr>
        <a:buChar char="•"/>
        <a:defRPr sz="1600">
          <a:solidFill>
            <a:schemeClr val="tx1"/>
          </a:solidFill>
          <a:latin typeface="+mn-lt"/>
          <a:ea typeface="+mn-ea"/>
          <a:cs typeface="+mn-cs"/>
        </a:defRPr>
      </a:lvl1pPr>
      <a:lvl2pPr marL="509588" indent="-227013" algn="l" rtl="0" eaLnBrk="0" fontAlgn="base" hangingPunct="0">
        <a:lnSpc>
          <a:spcPct val="95000"/>
        </a:lnSpc>
        <a:spcBef>
          <a:spcPct val="50000"/>
        </a:spcBef>
        <a:spcAft>
          <a:spcPct val="0"/>
        </a:spcAft>
        <a:buClr>
          <a:schemeClr val="tx1"/>
        </a:buClr>
        <a:buFont typeface="Arial" pitchFamily="34" charset="0"/>
        <a:buChar char="–"/>
        <a:defRPr sz="1400">
          <a:solidFill>
            <a:schemeClr val="tx1"/>
          </a:solidFill>
          <a:latin typeface="+mn-lt"/>
          <a:ea typeface="+mn-ea"/>
          <a:cs typeface="+mn-cs"/>
        </a:defRPr>
      </a:lvl2pPr>
      <a:lvl3pPr marL="795338" indent="-171450" algn="l" rtl="0" eaLnBrk="0" fontAlgn="base" hangingPunct="0">
        <a:lnSpc>
          <a:spcPct val="95000"/>
        </a:lnSpc>
        <a:spcBef>
          <a:spcPct val="50000"/>
        </a:spcBef>
        <a:spcAft>
          <a:spcPct val="0"/>
        </a:spcAft>
        <a:buClr>
          <a:schemeClr val="accent1"/>
        </a:buClr>
        <a:buChar char="•"/>
        <a:defRPr sz="1400">
          <a:solidFill>
            <a:schemeClr val="tx1"/>
          </a:solidFill>
          <a:latin typeface="+mn-lt"/>
          <a:ea typeface="+mn-ea"/>
          <a:cs typeface="+mn-cs"/>
        </a:defRPr>
      </a:lvl3pPr>
      <a:lvl4pPr marL="1139825" indent="-230188" algn="l" rtl="0" eaLnBrk="0" fontAlgn="base" hangingPunct="0">
        <a:lnSpc>
          <a:spcPct val="95000"/>
        </a:lnSpc>
        <a:spcBef>
          <a:spcPct val="50000"/>
        </a:spcBef>
        <a:spcAft>
          <a:spcPct val="0"/>
        </a:spcAft>
        <a:buClr>
          <a:schemeClr val="tx1"/>
        </a:buClr>
        <a:buFont typeface="Arial" pitchFamily="34" charset="0"/>
        <a:buChar char="–"/>
        <a:defRPr sz="1400">
          <a:solidFill>
            <a:schemeClr val="tx1"/>
          </a:solidFill>
          <a:latin typeface="+mn-lt"/>
          <a:ea typeface="+mn-ea"/>
          <a:cs typeface="+mn-cs"/>
        </a:defRPr>
      </a:lvl4pPr>
      <a:lvl5pPr marL="1420813" indent="-166688" algn="l" rtl="0" eaLnBrk="0" fontAlgn="base" hangingPunct="0">
        <a:lnSpc>
          <a:spcPct val="95000"/>
        </a:lnSpc>
        <a:spcBef>
          <a:spcPct val="50000"/>
        </a:spcBef>
        <a:spcAft>
          <a:spcPct val="0"/>
        </a:spcAft>
        <a:buClr>
          <a:schemeClr val="accent1"/>
        </a:buClr>
        <a:buChar char="•"/>
        <a:defRPr sz="1400">
          <a:solidFill>
            <a:schemeClr val="tx1"/>
          </a:solidFill>
          <a:latin typeface="+mn-lt"/>
          <a:ea typeface="+mn-ea"/>
          <a:cs typeface="+mn-cs"/>
        </a:defRPr>
      </a:lvl5pPr>
      <a:lvl6pPr marL="18780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6pPr>
      <a:lvl7pPr marL="23352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7pPr>
      <a:lvl8pPr marL="27924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8pPr>
      <a:lvl9pPr marL="3249613" indent="-166688" algn="l" rtl="0" fontAlgn="base">
        <a:lnSpc>
          <a:spcPct val="95000"/>
        </a:lnSpc>
        <a:spcBef>
          <a:spcPct val="50000"/>
        </a:spcBef>
        <a:spcAft>
          <a:spcPct val="0"/>
        </a:spcAft>
        <a:buClr>
          <a:schemeClr val="accent1"/>
        </a:buClr>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9.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4" descr="42-24723421rev.jpg"/>
          <p:cNvPicPr>
            <a:picLocks noChangeAspect="1"/>
          </p:cNvPicPr>
          <p:nvPr/>
        </p:nvPicPr>
        <p:blipFill>
          <a:blip r:embed="rId2">
            <a:extLst>
              <a:ext uri="{28A0092B-C50C-407E-A947-70E740481C1C}">
                <a14:useLocalDpi xmlns:a14="http://schemas.microsoft.com/office/drawing/2010/main" val="0"/>
              </a:ext>
            </a:extLst>
          </a:blip>
          <a:srcRect t="4930" b="43382"/>
          <a:stretch>
            <a:fillRect/>
          </a:stretch>
        </p:blipFill>
        <p:spPr bwMode="auto">
          <a:xfrm>
            <a:off x="0" y="1235075"/>
            <a:ext cx="91440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Grp="1" noChangeArrowheads="1"/>
          </p:cNvSpPr>
          <p:nvPr>
            <p:ph type="ctrTitle"/>
          </p:nvPr>
        </p:nvSpPr>
        <p:spPr>
          <a:xfrm>
            <a:off x="1004888" y="5118100"/>
            <a:ext cx="7680325" cy="1739900"/>
          </a:xfrm>
          <a:noFill/>
        </p:spPr>
        <p:txBody>
          <a:bodyPr anchor="ctr"/>
          <a:lstStyle/>
          <a:p>
            <a:pPr eaLnBrk="1" hangingPunct="1">
              <a:lnSpc>
                <a:spcPct val="100000"/>
              </a:lnSpc>
              <a:spcAft>
                <a:spcPct val="0"/>
              </a:spcAft>
            </a:pPr>
            <a:r>
              <a:rPr lang="en-US" dirty="0" smtClean="0"/>
              <a:t>Take Care of Your Financial Health:</a:t>
            </a:r>
            <a:br>
              <a:rPr lang="en-US" dirty="0" smtClean="0"/>
            </a:br>
            <a:r>
              <a:rPr lang="en-US" sz="1600" dirty="0">
                <a:ea typeface="ＭＳ Ｐゴシック"/>
              </a:rPr>
              <a:t>Sign up for a </a:t>
            </a:r>
            <a:r>
              <a:rPr lang="en-US" sz="1600" dirty="0" smtClean="0">
                <a:ea typeface="ＭＳ Ｐゴシック"/>
              </a:rPr>
              <a:t>Health Advantage Flexible Spending Account (FSA) from </a:t>
            </a:r>
            <a:r>
              <a:rPr lang="en-US" sz="1600" dirty="0" err="1" smtClean="0">
                <a:ea typeface="ＭＳ Ｐゴシック"/>
              </a:rPr>
              <a:t>Optum</a:t>
            </a:r>
            <a:r>
              <a:rPr lang="en-US" sz="1600" dirty="0" smtClean="0">
                <a:ea typeface="ＭＳ Ｐゴシック"/>
              </a:rPr>
              <a:t/>
            </a:r>
            <a:br>
              <a:rPr lang="en-US" sz="1600" dirty="0" smtClean="0">
                <a:ea typeface="ＭＳ Ｐゴシック"/>
              </a:rPr>
            </a:br>
            <a:r>
              <a:rPr lang="en-US" sz="1600" dirty="0">
                <a:ea typeface="ＭＳ Ｐゴシック"/>
              </a:rPr>
              <a:t/>
            </a:r>
            <a:br>
              <a:rPr lang="en-US" sz="1600" dirty="0">
                <a:ea typeface="ＭＳ Ｐゴシック"/>
              </a:rPr>
            </a:br>
            <a:r>
              <a:rPr lang="en-US" sz="1200" b="1" dirty="0" smtClean="0">
                <a:solidFill>
                  <a:srgbClr val="FF0000"/>
                </a:solidFill>
              </a:rPr>
              <a:t>&lt;date&gt;</a:t>
            </a:r>
            <a:br>
              <a:rPr lang="en-US" sz="1200" b="1" dirty="0" smtClean="0">
                <a:solidFill>
                  <a:srgbClr val="FF0000"/>
                </a:solidFill>
              </a:rPr>
            </a:br>
            <a:r>
              <a:rPr lang="en-US" sz="1200" b="1" dirty="0" smtClean="0">
                <a:solidFill>
                  <a:srgbClr val="FF0000"/>
                </a:solidFill>
              </a:rPr>
              <a:t>&lt;presenter name, title&gt;</a:t>
            </a:r>
          </a:p>
        </p:txBody>
      </p:sp>
      <p:pic>
        <p:nvPicPr>
          <p:cNvPr id="3076" name="Picture 6" descr="Optum_ColorBand-0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8563"/>
            <a:ext cx="91440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9" y="152400"/>
            <a:ext cx="8226425" cy="611188"/>
          </a:xfrm>
        </p:spPr>
        <p:txBody>
          <a:bodyPr/>
          <a:lstStyle/>
          <a:p>
            <a:r>
              <a:rPr lang="en-US" dirty="0" smtClean="0"/>
              <a:t>Use it or lose it</a:t>
            </a:r>
            <a:endParaRPr lang="en-US" dirty="0"/>
          </a:p>
        </p:txBody>
      </p:sp>
      <p:sp>
        <p:nvSpPr>
          <p:cNvPr id="3" name="Content Placeholder 2"/>
          <p:cNvSpPr>
            <a:spLocks noGrp="1"/>
          </p:cNvSpPr>
          <p:nvPr>
            <p:ph idx="1"/>
          </p:nvPr>
        </p:nvSpPr>
        <p:spPr>
          <a:xfrm>
            <a:off x="457200" y="960439"/>
            <a:ext cx="8228013" cy="1411286"/>
          </a:xfrm>
        </p:spPr>
        <p:txBody>
          <a:bodyPr/>
          <a:lstStyle/>
          <a:p>
            <a:pPr marL="0" indent="0">
              <a:spcBef>
                <a:spcPts val="1200"/>
              </a:spcBef>
              <a:buNone/>
            </a:pPr>
            <a:endParaRPr lang="en-US" dirty="0" smtClean="0"/>
          </a:p>
          <a:p>
            <a:pPr marL="0" indent="0">
              <a:spcBef>
                <a:spcPts val="1200"/>
              </a:spcBef>
              <a:buNone/>
            </a:pPr>
            <a:r>
              <a:rPr lang="en-US" dirty="0" smtClean="0"/>
              <a:t>Your flexible spending accounts operate on a “use it or lose it” basis — unused funds in the account will be forfeited. Even if you have a small forfeiture, you may still come out ahead on your taxes.</a:t>
            </a:r>
          </a:p>
          <a:p>
            <a:pPr marL="0" indent="0">
              <a:spcBef>
                <a:spcPts val="1200"/>
              </a:spcBef>
              <a:buNone/>
            </a:pPr>
            <a:r>
              <a:rPr lang="en-US" dirty="0" smtClean="0"/>
              <a:t>The following shows the effect of a forfeiture based on a 30% tax bracket (federal, FICA and state taxes, where applicable)</a:t>
            </a:r>
            <a:endParaRPr lang="en-US" dirty="0"/>
          </a:p>
        </p:txBody>
      </p:sp>
      <p:sp>
        <p:nvSpPr>
          <p:cNvPr id="7" name="Slide Number Placeholder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10</a:t>
            </a:fld>
            <a:endParaRPr lang="en-US"/>
          </a:p>
        </p:txBody>
      </p:sp>
      <p:sp>
        <p:nvSpPr>
          <p:cNvPr id="8" name="Text Box 5"/>
          <p:cNvSpPr txBox="1">
            <a:spLocks noChangeArrowheads="1"/>
          </p:cNvSpPr>
          <p:nvPr/>
        </p:nvSpPr>
        <p:spPr bwMode="auto">
          <a:xfrm>
            <a:off x="6391276" y="2743200"/>
            <a:ext cx="2293938" cy="3429000"/>
          </a:xfrm>
          <a:prstGeom prst="rect">
            <a:avLst/>
          </a:prstGeom>
          <a:solidFill>
            <a:schemeClr val="tx1"/>
          </a:solidFill>
          <a:ln>
            <a:noFill/>
          </a:ln>
          <a:effectLst>
            <a:outerShdw blurRad="50800" dist="38100" dir="2700000" algn="tl" rotWithShape="0">
              <a:prstClr val="black">
                <a:alpha val="40000"/>
              </a:prstClr>
            </a:outerShdw>
          </a:effectLst>
          <a:extLst/>
        </p:spPr>
        <p:txBody>
          <a:bodyPr wrap="square" lIns="182880" tIns="91440" rIns="91440" bIns="91440" anchor="ctr" anchorCtr="0">
            <a:no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ts val="0"/>
              </a:spcBef>
              <a:spcAft>
                <a:spcPts val="0"/>
              </a:spcAft>
              <a:buNone/>
            </a:pPr>
            <a:r>
              <a:rPr lang="en-US" sz="1400" dirty="0">
                <a:solidFill>
                  <a:schemeClr val="bg1"/>
                </a:solidFill>
              </a:rPr>
              <a:t>As you can see, </a:t>
            </a:r>
            <a:r>
              <a:rPr lang="en-US" sz="1400" dirty="0" smtClean="0">
                <a:solidFill>
                  <a:schemeClr val="bg1"/>
                </a:solidFill>
              </a:rPr>
              <a:t/>
            </a:r>
            <a:br>
              <a:rPr lang="en-US" sz="1400" dirty="0" smtClean="0">
                <a:solidFill>
                  <a:schemeClr val="bg1"/>
                </a:solidFill>
              </a:rPr>
            </a:br>
            <a:r>
              <a:rPr lang="en-US" sz="1400" dirty="0" smtClean="0">
                <a:solidFill>
                  <a:schemeClr val="bg1"/>
                </a:solidFill>
              </a:rPr>
              <a:t>even </a:t>
            </a:r>
            <a:r>
              <a:rPr lang="en-US" sz="1400" dirty="0">
                <a:solidFill>
                  <a:schemeClr val="bg1"/>
                </a:solidFill>
              </a:rPr>
              <a:t>with the forfeiture </a:t>
            </a:r>
            <a:r>
              <a:rPr lang="en-US" sz="1400" dirty="0" smtClean="0">
                <a:solidFill>
                  <a:schemeClr val="bg1"/>
                </a:solidFill>
              </a:rPr>
              <a:t/>
            </a:r>
            <a:br>
              <a:rPr lang="en-US" sz="1400" dirty="0" smtClean="0">
                <a:solidFill>
                  <a:schemeClr val="bg1"/>
                </a:solidFill>
              </a:rPr>
            </a:br>
            <a:r>
              <a:rPr lang="en-US" sz="1400" dirty="0" smtClean="0">
                <a:solidFill>
                  <a:schemeClr val="bg1"/>
                </a:solidFill>
              </a:rPr>
              <a:t>of </a:t>
            </a:r>
            <a:r>
              <a:rPr lang="en-US" sz="1400" dirty="0">
                <a:solidFill>
                  <a:schemeClr val="bg1"/>
                </a:solidFill>
              </a:rPr>
              <a:t>$100, the employee still </a:t>
            </a:r>
            <a:r>
              <a:rPr lang="en-US" sz="1600" b="1" i="1" dirty="0">
                <a:solidFill>
                  <a:schemeClr val="bg1"/>
                </a:solidFill>
              </a:rPr>
              <a:t>saved $50</a:t>
            </a:r>
            <a:r>
              <a:rPr lang="en-US" sz="1400" i="1" dirty="0" smtClean="0">
                <a:solidFill>
                  <a:schemeClr val="bg1"/>
                </a:solidFill>
              </a:rPr>
              <a:t>:</a:t>
            </a:r>
            <a:r>
              <a:rPr lang="en-US" sz="1400" dirty="0" smtClean="0">
                <a:solidFill>
                  <a:schemeClr val="bg1"/>
                </a:solidFill>
              </a:rPr>
              <a:t> the </a:t>
            </a:r>
            <a:r>
              <a:rPr lang="en-US" sz="1400" dirty="0">
                <a:solidFill>
                  <a:schemeClr val="bg1"/>
                </a:solidFill>
              </a:rPr>
              <a:t>difference between the amount paid in taxes </a:t>
            </a:r>
            <a:r>
              <a:rPr lang="en-US" sz="1400" dirty="0" smtClean="0">
                <a:solidFill>
                  <a:schemeClr val="bg1"/>
                </a:solidFill>
              </a:rPr>
              <a:t/>
            </a:r>
            <a:br>
              <a:rPr lang="en-US" sz="1400" dirty="0" smtClean="0">
                <a:solidFill>
                  <a:schemeClr val="bg1"/>
                </a:solidFill>
              </a:rPr>
            </a:br>
            <a:r>
              <a:rPr lang="en-US" sz="1400" dirty="0" smtClean="0">
                <a:solidFill>
                  <a:schemeClr val="bg1"/>
                </a:solidFill>
              </a:rPr>
              <a:t>and </a:t>
            </a:r>
            <a:r>
              <a:rPr lang="en-US" sz="1400" dirty="0">
                <a:solidFill>
                  <a:schemeClr val="bg1"/>
                </a:solidFill>
              </a:rPr>
              <a:t>the forfeiture.</a:t>
            </a:r>
          </a:p>
        </p:txBody>
      </p:sp>
      <p:graphicFrame>
        <p:nvGraphicFramePr>
          <p:cNvPr id="9" name="Table 8"/>
          <p:cNvGraphicFramePr>
            <a:graphicFrameLocks noGrp="1"/>
          </p:cNvGraphicFramePr>
          <p:nvPr>
            <p:extLst>
              <p:ext uri="{D42A27DB-BD31-4B8C-83A1-F6EECF244321}">
                <p14:modId xmlns:p14="http://schemas.microsoft.com/office/powerpoint/2010/main" val="4208415026"/>
              </p:ext>
            </p:extLst>
          </p:nvPr>
        </p:nvGraphicFramePr>
        <p:xfrm>
          <a:off x="457200" y="2762248"/>
          <a:ext cx="5848350" cy="1628776"/>
        </p:xfrm>
        <a:graphic>
          <a:graphicData uri="http://schemas.openxmlformats.org/drawingml/2006/table">
            <a:tbl>
              <a:tblPr firstRow="1" bandRow="1">
                <a:tableStyleId>{073A0DAA-6AF3-43AB-8588-CEC1D06C72B9}</a:tableStyleId>
              </a:tblPr>
              <a:tblGrid>
                <a:gridCol w="4733925"/>
                <a:gridCol w="1114425"/>
              </a:tblGrid>
              <a:tr h="407194">
                <a:tc gridSpan="2">
                  <a:txBody>
                    <a:bodyPr/>
                    <a:lstStyle/>
                    <a:p>
                      <a:pPr algn="l"/>
                      <a:r>
                        <a:rPr lang="en-US" sz="1400" dirty="0" smtClean="0"/>
                        <a:t>Using</a:t>
                      </a:r>
                      <a:r>
                        <a:rPr lang="en-US" sz="1400" baseline="0" dirty="0" smtClean="0"/>
                        <a:t> pre-tax deductions with a forfeiture</a:t>
                      </a:r>
                      <a:endParaRPr lang="en-US" sz="1400" dirty="0"/>
                    </a:p>
                  </a:txBody>
                  <a:tcPr anchor="ctr">
                    <a:solidFill>
                      <a:schemeClr val="bg2"/>
                    </a:solidFill>
                  </a:tcPr>
                </a:tc>
                <a:tc hMerge="1">
                  <a:txBody>
                    <a:bodyPr/>
                    <a:lstStyle/>
                    <a:p>
                      <a:pPr algn="r"/>
                      <a:endParaRPr lang="en-US" sz="1400" dirty="0"/>
                    </a:p>
                  </a:txBody>
                  <a:tcPr anchor="ctr">
                    <a:solidFill>
                      <a:schemeClr val="accent1"/>
                    </a:solidFill>
                  </a:tcPr>
                </a:tc>
              </a:tr>
              <a:tr h="407194">
                <a:tc>
                  <a:txBody>
                    <a:bodyPr/>
                    <a:lstStyle/>
                    <a:p>
                      <a:r>
                        <a:rPr lang="en-US" sz="1400" dirty="0" smtClean="0"/>
                        <a:t>Contribution amount</a:t>
                      </a:r>
                      <a:r>
                        <a:rPr lang="en-US" sz="1400" baseline="0" dirty="0" smtClean="0"/>
                        <a:t> taken before taxes</a:t>
                      </a:r>
                      <a:endParaRPr lang="en-US" sz="1400" dirty="0"/>
                    </a:p>
                  </a:txBody>
                  <a:tcPr anchor="ctr"/>
                </a:tc>
                <a:tc>
                  <a:txBody>
                    <a:bodyPr/>
                    <a:lstStyle/>
                    <a:p>
                      <a:pPr algn="r"/>
                      <a:r>
                        <a:rPr lang="en-US" sz="1400" dirty="0" smtClean="0"/>
                        <a:t>$500</a:t>
                      </a:r>
                      <a:endParaRPr lang="en-US" sz="1400" dirty="0"/>
                    </a:p>
                  </a:txBody>
                  <a:tcPr anchor="ctr"/>
                </a:tc>
              </a:tr>
              <a:tr h="407194">
                <a:tc>
                  <a:txBody>
                    <a:bodyPr/>
                    <a:lstStyle/>
                    <a:p>
                      <a:r>
                        <a:rPr lang="en-US" sz="1400" dirty="0" smtClean="0"/>
                        <a:t>Expenses amount</a:t>
                      </a:r>
                      <a:endParaRPr lang="en-US" sz="1400" dirty="0"/>
                    </a:p>
                  </a:txBody>
                  <a:tcPr anchor="ctr"/>
                </a:tc>
                <a:tc>
                  <a:txBody>
                    <a:bodyPr/>
                    <a:lstStyle/>
                    <a:p>
                      <a:pPr algn="r"/>
                      <a:r>
                        <a:rPr lang="en-US" sz="1400" dirty="0" smtClean="0"/>
                        <a:t>($400)</a:t>
                      </a:r>
                      <a:endParaRPr lang="en-US" sz="1400" dirty="0"/>
                    </a:p>
                  </a:txBody>
                  <a:tcPr anchor="ctr"/>
                </a:tc>
              </a:tr>
              <a:tr h="407194">
                <a:tc>
                  <a:txBody>
                    <a:bodyPr/>
                    <a:lstStyle/>
                    <a:p>
                      <a:r>
                        <a:rPr lang="en-US" sz="1400" dirty="0" smtClean="0"/>
                        <a:t>Forfeiture</a:t>
                      </a:r>
                      <a:endParaRPr lang="en-US" sz="1400" dirty="0"/>
                    </a:p>
                  </a:txBody>
                  <a:tcPr anchor="ctr"/>
                </a:tc>
                <a:tc>
                  <a:txBody>
                    <a:bodyPr/>
                    <a:lstStyle/>
                    <a:p>
                      <a:pPr algn="r"/>
                      <a:r>
                        <a:rPr lang="en-US" sz="1400" b="1" dirty="0" smtClean="0"/>
                        <a:t>$100</a:t>
                      </a:r>
                      <a:endParaRPr lang="en-US" sz="1400" b="1" dirty="0"/>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67712247"/>
              </p:ext>
            </p:extLst>
          </p:nvPr>
        </p:nvGraphicFramePr>
        <p:xfrm>
          <a:off x="457200" y="4536157"/>
          <a:ext cx="5838825" cy="1628776"/>
        </p:xfrm>
        <a:graphic>
          <a:graphicData uri="http://schemas.openxmlformats.org/drawingml/2006/table">
            <a:tbl>
              <a:tblPr firstRow="1" bandRow="1">
                <a:tableStyleId>{073A0DAA-6AF3-43AB-8588-CEC1D06C72B9}</a:tableStyleId>
              </a:tblPr>
              <a:tblGrid>
                <a:gridCol w="4752975"/>
                <a:gridCol w="1085850"/>
              </a:tblGrid>
              <a:tr h="407194">
                <a:tc gridSpan="2">
                  <a:txBody>
                    <a:bodyPr/>
                    <a:lstStyle/>
                    <a:p>
                      <a:pPr algn="l"/>
                      <a:r>
                        <a:rPr lang="en-US" sz="1400" dirty="0" smtClean="0"/>
                        <a:t>Same dollar amount taken as</a:t>
                      </a:r>
                      <a:r>
                        <a:rPr lang="en-US" sz="1400" baseline="0" dirty="0" smtClean="0"/>
                        <a:t> taxable compensation</a:t>
                      </a:r>
                      <a:endParaRPr lang="en-US" sz="1400" dirty="0"/>
                    </a:p>
                  </a:txBody>
                  <a:tcPr anchor="ctr">
                    <a:solidFill>
                      <a:schemeClr val="accent1"/>
                    </a:solidFill>
                  </a:tcPr>
                </a:tc>
                <a:tc hMerge="1">
                  <a:txBody>
                    <a:bodyPr/>
                    <a:lstStyle/>
                    <a:p>
                      <a:pPr algn="r"/>
                      <a:endParaRPr lang="en-US" sz="1400" dirty="0"/>
                    </a:p>
                  </a:txBody>
                  <a:tcPr anchor="ctr">
                    <a:solidFill>
                      <a:schemeClr val="accent1"/>
                    </a:solidFill>
                  </a:tcPr>
                </a:tc>
              </a:tr>
              <a:tr h="407194">
                <a:tc>
                  <a:txBody>
                    <a:bodyPr/>
                    <a:lstStyle/>
                    <a:p>
                      <a:r>
                        <a:rPr lang="en-US" sz="1400" dirty="0" smtClean="0"/>
                        <a:t>Amount t</a:t>
                      </a:r>
                      <a:r>
                        <a:rPr lang="en-US" sz="1400" baseline="0" dirty="0" smtClean="0"/>
                        <a:t>aken as taxable compensation</a:t>
                      </a:r>
                      <a:endParaRPr lang="en-US" sz="1400" dirty="0"/>
                    </a:p>
                  </a:txBody>
                  <a:tcPr anchor="ctr"/>
                </a:tc>
                <a:tc>
                  <a:txBody>
                    <a:bodyPr/>
                    <a:lstStyle/>
                    <a:p>
                      <a:pPr algn="r"/>
                      <a:r>
                        <a:rPr lang="en-US" sz="1400" dirty="0" smtClean="0"/>
                        <a:t>$500</a:t>
                      </a:r>
                      <a:endParaRPr lang="en-US" sz="1400" dirty="0"/>
                    </a:p>
                  </a:txBody>
                  <a:tcPr anchor="ctr"/>
                </a:tc>
              </a:tr>
              <a:tr h="407194">
                <a:tc>
                  <a:txBody>
                    <a:bodyPr/>
                    <a:lstStyle/>
                    <a:p>
                      <a:r>
                        <a:rPr lang="en-US" sz="1400" dirty="0" smtClean="0"/>
                        <a:t>Taxes</a:t>
                      </a:r>
                      <a:endParaRPr lang="en-US" sz="1400" dirty="0"/>
                    </a:p>
                  </a:txBody>
                  <a:tcPr anchor="ctr"/>
                </a:tc>
                <a:tc>
                  <a:txBody>
                    <a:bodyPr/>
                    <a:lstStyle/>
                    <a:p>
                      <a:pPr algn="r"/>
                      <a:r>
                        <a:rPr lang="en-US" sz="1400" b="1" dirty="0" smtClean="0"/>
                        <a:t>($150)</a:t>
                      </a:r>
                      <a:endParaRPr lang="en-US" sz="1400" b="1" dirty="0"/>
                    </a:p>
                  </a:txBody>
                  <a:tcPr anchor="ctr"/>
                </a:tc>
              </a:tr>
              <a:tr h="407194">
                <a:tc>
                  <a:txBody>
                    <a:bodyPr/>
                    <a:lstStyle/>
                    <a:p>
                      <a:r>
                        <a:rPr lang="en-US" sz="1400" dirty="0" smtClean="0"/>
                        <a:t>Total spendable</a:t>
                      </a:r>
                      <a:r>
                        <a:rPr lang="en-US" sz="1400" baseline="0" dirty="0" smtClean="0"/>
                        <a:t> income</a:t>
                      </a:r>
                      <a:endParaRPr lang="en-US" sz="1400" dirty="0"/>
                    </a:p>
                  </a:txBody>
                  <a:tcPr anchor="ctr"/>
                </a:tc>
                <a:tc>
                  <a:txBody>
                    <a:bodyPr/>
                    <a:lstStyle/>
                    <a:p>
                      <a:pPr algn="r"/>
                      <a:r>
                        <a:rPr lang="en-US" sz="1400" dirty="0" smtClean="0"/>
                        <a:t>$350</a:t>
                      </a:r>
                      <a:endParaRPr lang="en-US" sz="1400" dirty="0"/>
                    </a:p>
                  </a:txBody>
                  <a:tcPr anchor="ctr"/>
                </a:tc>
              </a:tr>
            </a:tbl>
          </a:graphicData>
        </a:graphic>
      </p:graphicFrame>
    </p:spTree>
    <p:extLst>
      <p:ext uri="{BB962C8B-B14F-4D97-AF65-F5344CB8AC3E}">
        <p14:creationId xmlns:p14="http://schemas.microsoft.com/office/powerpoint/2010/main" val="4032508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Carryover Feature</a:t>
            </a:r>
            <a:endParaRPr lang="en-US" dirty="0"/>
          </a:p>
        </p:txBody>
      </p:sp>
      <p:sp>
        <p:nvSpPr>
          <p:cNvPr id="3" name="Content Placeholder 2"/>
          <p:cNvSpPr>
            <a:spLocks noGrp="1"/>
          </p:cNvSpPr>
          <p:nvPr>
            <p:ph idx="1"/>
          </p:nvPr>
        </p:nvSpPr>
        <p:spPr>
          <a:xfrm>
            <a:off x="457201" y="960437"/>
            <a:ext cx="8181973" cy="4525963"/>
          </a:xfrm>
        </p:spPr>
        <p:txBody>
          <a:bodyPr/>
          <a:lstStyle/>
          <a:p>
            <a:r>
              <a:rPr lang="en-US" dirty="0" smtClean="0"/>
              <a:t>Your Health Advantage </a:t>
            </a:r>
            <a:r>
              <a:rPr lang="en-US" dirty="0"/>
              <a:t>FSA (general and limited purpose) can carryover up to </a:t>
            </a:r>
            <a:r>
              <a:rPr lang="en-US" dirty="0" smtClean="0">
                <a:solidFill>
                  <a:srgbClr val="FF0000"/>
                </a:solidFill>
              </a:rPr>
              <a:t>&lt;$0.00&gt; </a:t>
            </a:r>
            <a:r>
              <a:rPr lang="en-US" dirty="0"/>
              <a:t>of unused dollars to the next plan year (instead of forfeiting unused amounts).</a:t>
            </a:r>
          </a:p>
          <a:p>
            <a:r>
              <a:rPr lang="en-US" dirty="0" smtClean="0"/>
              <a:t>Any balance which exceeds the allowable carryover after </a:t>
            </a:r>
            <a:r>
              <a:rPr lang="en-US" dirty="0"/>
              <a:t>the run out period ends will still be forfeited. </a:t>
            </a:r>
          </a:p>
          <a:p>
            <a:r>
              <a:rPr lang="en-US" dirty="0"/>
              <a:t>Your dependent care account is still a “</a:t>
            </a:r>
            <a:r>
              <a:rPr lang="en-US" dirty="0" smtClean="0"/>
              <a:t>use-it-or-lose-it” </a:t>
            </a:r>
            <a:r>
              <a:rPr lang="en-US" dirty="0"/>
              <a:t>plan.</a:t>
            </a:r>
          </a:p>
          <a:p>
            <a:r>
              <a:rPr lang="en-US" dirty="0" smtClean="0"/>
              <a:t>You may be able to carry </a:t>
            </a:r>
            <a:r>
              <a:rPr lang="en-US" dirty="0"/>
              <a:t>over into the subsequent plan </a:t>
            </a:r>
            <a:r>
              <a:rPr lang="en-US" dirty="0" smtClean="0"/>
              <a:t>year a balance </a:t>
            </a:r>
            <a:r>
              <a:rPr lang="en-US" dirty="0"/>
              <a:t>even if no salary reduction contribution is made that year.</a:t>
            </a:r>
          </a:p>
          <a:p>
            <a:r>
              <a:rPr lang="en-US" dirty="0"/>
              <a:t>The carryover amount will not count against </a:t>
            </a:r>
            <a:r>
              <a:rPr lang="en-US" dirty="0" smtClean="0"/>
              <a:t>your health </a:t>
            </a:r>
            <a:r>
              <a:rPr lang="en-US" dirty="0"/>
              <a:t>FSA </a:t>
            </a:r>
            <a:r>
              <a:rPr lang="en-US" dirty="0" smtClean="0"/>
              <a:t>annual allowable election.</a:t>
            </a:r>
          </a:p>
          <a:p>
            <a:r>
              <a:rPr lang="en-US" dirty="0"/>
              <a:t>During the run-out period, potential carryover amounts may be used either for prior year or current year </a:t>
            </a:r>
            <a:r>
              <a:rPr lang="en-US" dirty="0" smtClean="0"/>
              <a:t>reimbursements.</a:t>
            </a:r>
            <a:endParaRPr lang="en-US" dirty="0"/>
          </a:p>
          <a:p>
            <a:r>
              <a:rPr lang="en-US" dirty="0" smtClean="0"/>
              <a:t>No </a:t>
            </a:r>
            <a:r>
              <a:rPr lang="en-US" dirty="0"/>
              <a:t>cash-out of unused amounts or a transfer of unused amounts to other taxable or nontaxable benefits is permitted</a:t>
            </a:r>
          </a:p>
          <a:p>
            <a:endParaRPr lang="en-US" dirty="0"/>
          </a:p>
        </p:txBody>
      </p:sp>
      <p:sp>
        <p:nvSpPr>
          <p:cNvPr id="4" name="Slide Number Placeholder 3"/>
          <p:cNvSpPr>
            <a:spLocks noGrp="1"/>
          </p:cNvSpPr>
          <p:nvPr>
            <p:ph type="sldNum" sz="quarter" idx="10"/>
          </p:nvPr>
        </p:nvSpPr>
        <p:spPr/>
        <p:txBody>
          <a:bodyPr/>
          <a:lstStyle/>
          <a:p>
            <a:pPr>
              <a:defRPr/>
            </a:pPr>
            <a:fld id="{575B0A0D-CFC6-4CE7-8515-0B2443D8CFA8}" type="slidenum">
              <a:rPr lang="en-US" smtClean="0"/>
              <a:pPr>
                <a:defRPr/>
              </a:pPr>
              <a:t>11</a:t>
            </a:fld>
            <a:endParaRPr lang="en-US"/>
          </a:p>
        </p:txBody>
      </p:sp>
      <p:pic>
        <p:nvPicPr>
          <p:cNvPr id="5" name="Picture 4" descr="recycled_money.pdf"/>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62351" y="4905373"/>
            <a:ext cx="1298990" cy="1308403"/>
          </a:xfrm>
          <a:prstGeom prst="rect">
            <a:avLst/>
          </a:prstGeom>
          <a:effectLst>
            <a:glow rad="127000">
              <a:schemeClr val="bg1"/>
            </a:glow>
          </a:effectLst>
        </p:spPr>
      </p:pic>
    </p:spTree>
    <p:extLst>
      <p:ext uri="{BB962C8B-B14F-4D97-AF65-F5344CB8AC3E}">
        <p14:creationId xmlns:p14="http://schemas.microsoft.com/office/powerpoint/2010/main" val="17003873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 Period</a:t>
            </a:r>
            <a:endParaRPr lang="en-US" dirty="0"/>
          </a:p>
        </p:txBody>
      </p:sp>
      <p:sp>
        <p:nvSpPr>
          <p:cNvPr id="3" name="Content Placeholder 2"/>
          <p:cNvSpPr>
            <a:spLocks noGrp="1"/>
          </p:cNvSpPr>
          <p:nvPr>
            <p:ph idx="1"/>
          </p:nvPr>
        </p:nvSpPr>
        <p:spPr>
          <a:xfrm>
            <a:off x="447675" y="1227138"/>
            <a:ext cx="4276725" cy="3306762"/>
          </a:xfrm>
        </p:spPr>
        <p:txBody>
          <a:bodyPr/>
          <a:lstStyle/>
          <a:p>
            <a:r>
              <a:rPr lang="en-US" dirty="0"/>
              <a:t>Your plan has a </a:t>
            </a:r>
            <a:r>
              <a:rPr lang="en-US" dirty="0" smtClean="0"/>
              <a:t>grace period provision for your </a:t>
            </a:r>
            <a:r>
              <a:rPr lang="en-US" dirty="0" smtClean="0">
                <a:solidFill>
                  <a:srgbClr val="FF0000"/>
                </a:solidFill>
              </a:rPr>
              <a:t>&lt;healthcare account&gt; and &lt;dependent care account&gt; </a:t>
            </a:r>
            <a:r>
              <a:rPr lang="en-US" dirty="0"/>
              <a:t>which </a:t>
            </a:r>
            <a:r>
              <a:rPr lang="en-US" dirty="0" smtClean="0"/>
              <a:t>will </a:t>
            </a:r>
            <a:r>
              <a:rPr lang="en-US" dirty="0"/>
              <a:t>allow </a:t>
            </a:r>
            <a:r>
              <a:rPr lang="en-US" dirty="0" smtClean="0"/>
              <a:t>you to continue to incur services for </a:t>
            </a:r>
            <a:r>
              <a:rPr lang="en-US" dirty="0">
                <a:solidFill>
                  <a:srgbClr val="FF0000"/>
                </a:solidFill>
              </a:rPr>
              <a:t>&lt;variable&gt; two </a:t>
            </a:r>
            <a:r>
              <a:rPr lang="en-US" dirty="0" smtClean="0">
                <a:solidFill>
                  <a:srgbClr val="FF0000"/>
                </a:solidFill>
              </a:rPr>
              <a:t>months and fifteen days</a:t>
            </a:r>
            <a:r>
              <a:rPr lang="en-US" dirty="0" smtClean="0">
                <a:solidFill>
                  <a:schemeClr val="accent1"/>
                </a:solidFill>
              </a:rPr>
              <a:t> </a:t>
            </a:r>
            <a:r>
              <a:rPr lang="en-US" dirty="0" smtClean="0"/>
              <a:t>beyond the end of the plan year and get reimbursed from the prior years balance.</a:t>
            </a:r>
          </a:p>
          <a:p>
            <a:pPr marL="0" indent="0">
              <a:buNone/>
            </a:pPr>
            <a:endParaRPr lang="en-US" dirty="0" smtClean="0"/>
          </a:p>
          <a:p>
            <a:r>
              <a:rPr lang="en-US" dirty="0" smtClean="0"/>
              <a:t>You will have additional time after the grace period has ended to submit your claims for reimbursement.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75B0A0D-CFC6-4CE7-8515-0B2443D8CFA8}" type="slidenum">
              <a:rPr lang="en-US" smtClean="0"/>
              <a:pPr>
                <a:defRPr/>
              </a:pPr>
              <a:t>12</a:t>
            </a:fld>
            <a:endParaRPr lang="en-US"/>
          </a:p>
        </p:txBody>
      </p:sp>
      <p:pic>
        <p:nvPicPr>
          <p:cNvPr id="5" name="Picture 2" descr="C:\Users\Chrissy\Desktop\APR 18\FSA deck\cou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0175" y="1284288"/>
            <a:ext cx="3475038" cy="425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327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flexible spending account</a:t>
            </a:r>
            <a:endParaRPr lang="en-US" dirty="0"/>
          </a:p>
        </p:txBody>
      </p:sp>
      <p:sp>
        <p:nvSpPr>
          <p:cNvPr id="3" name="Content Placeholder 2"/>
          <p:cNvSpPr>
            <a:spLocks noGrp="1"/>
          </p:cNvSpPr>
          <p:nvPr>
            <p:ph idx="4294967295"/>
          </p:nvPr>
        </p:nvSpPr>
        <p:spPr>
          <a:xfrm>
            <a:off x="3333750" y="2940914"/>
            <a:ext cx="5227638" cy="3050311"/>
          </a:xfrm>
        </p:spPr>
        <p:txBody>
          <a:bodyPr/>
          <a:lstStyle/>
          <a:p>
            <a:pPr>
              <a:spcBef>
                <a:spcPts val="1200"/>
              </a:spcBef>
              <a:buSzPct val="100000"/>
              <a:buFont typeface="Arial" pitchFamily="34" charset="0"/>
              <a:buChar char="•"/>
            </a:pPr>
            <a:r>
              <a:rPr lang="en-US" dirty="0"/>
              <a:t>When calculating your election amount, remember </a:t>
            </a:r>
            <a:r>
              <a:rPr lang="en-US" dirty="0" smtClean="0"/>
              <a:t/>
            </a:r>
            <a:br>
              <a:rPr lang="en-US" dirty="0" smtClean="0"/>
            </a:br>
            <a:r>
              <a:rPr lang="en-US" dirty="0" smtClean="0"/>
              <a:t>to </a:t>
            </a:r>
            <a:r>
              <a:rPr lang="en-US" dirty="0"/>
              <a:t>include expenses for yourself, </a:t>
            </a:r>
            <a:r>
              <a:rPr lang="en-US" dirty="0" smtClean="0"/>
              <a:t>your spouse </a:t>
            </a:r>
            <a:r>
              <a:rPr lang="en-US" dirty="0"/>
              <a:t>and/or your </a:t>
            </a:r>
            <a:r>
              <a:rPr lang="en-US" dirty="0" smtClean="0"/>
              <a:t>tax dependents </a:t>
            </a:r>
            <a:endParaRPr lang="en-US" dirty="0"/>
          </a:p>
          <a:p>
            <a:pPr>
              <a:spcBef>
                <a:spcPts val="1200"/>
              </a:spcBef>
              <a:buSzPct val="100000"/>
              <a:buFont typeface="Arial" pitchFamily="34" charset="0"/>
              <a:buChar char="•"/>
            </a:pPr>
            <a:r>
              <a:rPr lang="en-US" dirty="0"/>
              <a:t>Expenses submitted to the </a:t>
            </a:r>
            <a:r>
              <a:rPr lang="en-US" dirty="0" smtClean="0"/>
              <a:t>Health Advantage FSA </a:t>
            </a:r>
            <a:r>
              <a:rPr lang="en-US" i="1" dirty="0" smtClean="0"/>
              <a:t>cannot</a:t>
            </a:r>
            <a:r>
              <a:rPr lang="en-US" dirty="0" smtClean="0"/>
              <a:t> be </a:t>
            </a:r>
            <a:r>
              <a:rPr lang="en-US" dirty="0"/>
              <a:t>reimbursed by an additional source, such as from </a:t>
            </a:r>
            <a:r>
              <a:rPr lang="en-US" dirty="0" smtClean="0"/>
              <a:t>your </a:t>
            </a:r>
            <a:r>
              <a:rPr lang="en-US" dirty="0"/>
              <a:t>or your spouse’s </a:t>
            </a:r>
            <a:r>
              <a:rPr lang="en-US" dirty="0" smtClean="0"/>
              <a:t>employer-sponsored </a:t>
            </a:r>
            <a:r>
              <a:rPr lang="en-US" dirty="0"/>
              <a:t>health and/or dental </a:t>
            </a:r>
            <a:r>
              <a:rPr lang="en-US" dirty="0" smtClean="0"/>
              <a:t>plan</a:t>
            </a:r>
          </a:p>
          <a:p>
            <a:pPr>
              <a:spcBef>
                <a:spcPts val="1200"/>
              </a:spcBef>
              <a:buSzPct val="100000"/>
              <a:buFont typeface="Arial" pitchFamily="34" charset="0"/>
              <a:buChar char="•"/>
            </a:pPr>
            <a:r>
              <a:rPr lang="en-US" dirty="0" smtClean="0"/>
              <a:t>These </a:t>
            </a:r>
            <a:r>
              <a:rPr lang="en-US" dirty="0"/>
              <a:t>expenses also </a:t>
            </a:r>
            <a:r>
              <a:rPr lang="en-US" i="1" dirty="0" smtClean="0"/>
              <a:t>cannot</a:t>
            </a:r>
            <a:r>
              <a:rPr lang="en-US" dirty="0" smtClean="0"/>
              <a:t> be </a:t>
            </a:r>
            <a:r>
              <a:rPr lang="en-US" dirty="0"/>
              <a:t>deducted on </a:t>
            </a:r>
            <a:r>
              <a:rPr lang="en-US" dirty="0" smtClean="0"/>
              <a:t>your </a:t>
            </a:r>
            <a:r>
              <a:rPr lang="en-US" dirty="0"/>
              <a:t>or your spouse’s tax </a:t>
            </a:r>
            <a:r>
              <a:rPr lang="en-US" dirty="0" smtClean="0"/>
              <a:t>return</a:t>
            </a:r>
            <a:endParaRPr lang="en-US" dirty="0"/>
          </a:p>
        </p:txBody>
      </p:sp>
      <p:sp>
        <p:nvSpPr>
          <p:cNvPr id="7" name="Slide Number Placeholder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13</a:t>
            </a:fld>
            <a:endParaRPr lang="en-US"/>
          </a:p>
        </p:txBody>
      </p:sp>
      <p:sp>
        <p:nvSpPr>
          <p:cNvPr id="8" name="Text Box 5"/>
          <p:cNvSpPr txBox="1">
            <a:spLocks noChangeArrowheads="1"/>
          </p:cNvSpPr>
          <p:nvPr/>
        </p:nvSpPr>
        <p:spPr bwMode="auto">
          <a:xfrm>
            <a:off x="457200" y="1115869"/>
            <a:ext cx="8228013" cy="1684481"/>
          </a:xfrm>
          <a:prstGeom prst="rect">
            <a:avLst/>
          </a:prstGeom>
          <a:solidFill>
            <a:schemeClr val="accent1"/>
          </a:solidFill>
          <a:ln>
            <a:noFill/>
          </a:ln>
          <a:effectLst>
            <a:outerShdw blurRad="50800" dist="38100" dir="2700000" algn="tl" rotWithShape="0">
              <a:prstClr val="black">
                <a:alpha val="40000"/>
              </a:prstClr>
            </a:outerShdw>
          </a:effectLst>
          <a:extLst/>
        </p:spPr>
        <p:txBody>
          <a:bodyPr wrap="square" lIns="91440" tIns="91440" rIns="91440" bIns="91440" anchor="ctr" anchorCtr="0">
            <a:no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ts val="0"/>
              </a:spcBef>
              <a:spcAft>
                <a:spcPts val="600"/>
              </a:spcAft>
              <a:buNone/>
              <a:defRPr/>
            </a:pPr>
            <a:r>
              <a:rPr lang="en-US" sz="1600" dirty="0">
                <a:solidFill>
                  <a:schemeClr val="bg1"/>
                </a:solidFill>
              </a:rPr>
              <a:t>Under your plan, the maximum and minimum </a:t>
            </a:r>
            <a:r>
              <a:rPr lang="en-US" sz="1600" dirty="0" smtClean="0">
                <a:solidFill>
                  <a:schemeClr val="bg1"/>
                </a:solidFill>
              </a:rPr>
              <a:t>you </a:t>
            </a:r>
            <a:r>
              <a:rPr lang="en-US" sz="1600" dirty="0">
                <a:solidFill>
                  <a:schemeClr val="bg1"/>
                </a:solidFill>
              </a:rPr>
              <a:t>can elect for the health care FSA is: </a:t>
            </a:r>
          </a:p>
          <a:p>
            <a:pPr eaLnBrk="1" hangingPunct="1">
              <a:spcBef>
                <a:spcPts val="600"/>
              </a:spcBef>
              <a:spcAft>
                <a:spcPts val="0"/>
              </a:spcAft>
              <a:buNone/>
              <a:tabLst>
                <a:tab pos="1828800" algn="l"/>
                <a:tab pos="6059488" algn="r"/>
              </a:tabLst>
              <a:defRPr/>
            </a:pPr>
            <a:r>
              <a:rPr lang="en-US" sz="1600" dirty="0" smtClean="0">
                <a:solidFill>
                  <a:schemeClr val="bg1"/>
                </a:solidFill>
              </a:rPr>
              <a:t>	</a:t>
            </a:r>
            <a:r>
              <a:rPr lang="en-US" sz="1600" b="1" dirty="0" smtClean="0">
                <a:solidFill>
                  <a:schemeClr val="bg1"/>
                </a:solidFill>
              </a:rPr>
              <a:t>Maximum : </a:t>
            </a:r>
            <a:r>
              <a:rPr lang="en-US" sz="1600" dirty="0" smtClean="0">
                <a:solidFill>
                  <a:schemeClr val="bg1"/>
                </a:solidFill>
              </a:rPr>
              <a:t>	</a:t>
            </a:r>
            <a:r>
              <a:rPr lang="en-US" sz="1600" dirty="0" smtClean="0">
                <a:solidFill>
                  <a:schemeClr val="bg2">
                    <a:lumMod val="60000"/>
                    <a:lumOff val="40000"/>
                  </a:schemeClr>
                </a:solidFill>
              </a:rPr>
              <a:t>$&lt;insert amount </a:t>
            </a:r>
            <a:r>
              <a:rPr lang="en-US" sz="1600" dirty="0" smtClean="0">
                <a:solidFill>
                  <a:schemeClr val="bg2">
                    <a:lumMod val="60000"/>
                    <a:lumOff val="40000"/>
                  </a:schemeClr>
                </a:solidFill>
                <a:latin typeface="Arial"/>
                <a:cs typeface="Arial"/>
              </a:rPr>
              <a:t>‒ </a:t>
            </a:r>
            <a:r>
              <a:rPr lang="en-US" sz="1600" dirty="0" smtClean="0">
                <a:solidFill>
                  <a:schemeClr val="bg2">
                    <a:lumMod val="60000"/>
                    <a:lumOff val="40000"/>
                  </a:schemeClr>
                </a:solidFill>
              </a:rPr>
              <a:t>variable number&gt;</a:t>
            </a:r>
          </a:p>
          <a:p>
            <a:pPr eaLnBrk="1" hangingPunct="1">
              <a:spcBef>
                <a:spcPts val="600"/>
              </a:spcBef>
              <a:spcAft>
                <a:spcPts val="0"/>
              </a:spcAft>
              <a:buNone/>
              <a:tabLst>
                <a:tab pos="1828800" algn="l"/>
                <a:tab pos="6059488" algn="r"/>
              </a:tabLst>
              <a:defRPr/>
            </a:pPr>
            <a:r>
              <a:rPr lang="en-US" sz="1600" dirty="0" smtClean="0">
                <a:solidFill>
                  <a:schemeClr val="bg1"/>
                </a:solidFill>
              </a:rPr>
              <a:t>	</a:t>
            </a:r>
            <a:r>
              <a:rPr lang="en-US" sz="1600" b="1" dirty="0" smtClean="0">
                <a:solidFill>
                  <a:schemeClr val="bg1"/>
                </a:solidFill>
              </a:rPr>
              <a:t>Minimum  : </a:t>
            </a:r>
            <a:r>
              <a:rPr lang="en-US" sz="1600" dirty="0" smtClean="0">
                <a:solidFill>
                  <a:schemeClr val="bg1"/>
                </a:solidFill>
              </a:rPr>
              <a:t>	</a:t>
            </a:r>
            <a:r>
              <a:rPr lang="en-US" sz="1600" dirty="0" smtClean="0">
                <a:solidFill>
                  <a:schemeClr val="bg2">
                    <a:lumMod val="60000"/>
                    <a:lumOff val="40000"/>
                  </a:schemeClr>
                </a:solidFill>
              </a:rPr>
              <a:t>$&lt;insert amount </a:t>
            </a:r>
            <a:r>
              <a:rPr lang="en-US" sz="1600" dirty="0">
                <a:solidFill>
                  <a:schemeClr val="bg2">
                    <a:lumMod val="60000"/>
                    <a:lumOff val="40000"/>
                  </a:schemeClr>
                </a:solidFill>
                <a:latin typeface="Arial"/>
                <a:cs typeface="Arial"/>
              </a:rPr>
              <a:t>‒ </a:t>
            </a:r>
            <a:r>
              <a:rPr lang="en-US" sz="1600" dirty="0" smtClean="0">
                <a:solidFill>
                  <a:schemeClr val="bg2">
                    <a:lumMod val="60000"/>
                    <a:lumOff val="40000"/>
                  </a:schemeClr>
                </a:solidFill>
              </a:rPr>
              <a:t>variable number</a:t>
            </a:r>
            <a:r>
              <a:rPr lang="en-US" sz="1600" dirty="0">
                <a:solidFill>
                  <a:schemeClr val="bg2">
                    <a:lumMod val="60000"/>
                    <a:lumOff val="40000"/>
                  </a:schemeClr>
                </a:solidFill>
              </a:rPr>
              <a:t>&gt;</a:t>
            </a:r>
          </a:p>
        </p:txBody>
      </p:sp>
      <p:pic>
        <p:nvPicPr>
          <p:cNvPr id="10" name="Picture 2" descr="200171422-001.jpg"/>
          <p:cNvPicPr>
            <a:picLocks noChangeAspect="1"/>
          </p:cNvPicPr>
          <p:nvPr/>
        </p:nvPicPr>
        <p:blipFill>
          <a:blip r:embed="rId3"/>
          <a:srcRect l="17133" r="18784"/>
          <a:stretch>
            <a:fillRect/>
          </a:stretch>
        </p:blipFill>
        <p:spPr bwMode="auto">
          <a:xfrm>
            <a:off x="457200" y="3038475"/>
            <a:ext cx="2466976" cy="3063182"/>
          </a:xfrm>
          <a:prstGeom prst="rect">
            <a:avLst/>
          </a:prstGeom>
          <a:noFill/>
          <a:ln w="9525">
            <a:noFill/>
            <a:miter lim="800000"/>
            <a:headEnd/>
            <a:tailEnd/>
          </a:ln>
        </p:spPr>
      </p:pic>
    </p:spTree>
    <p:extLst>
      <p:ext uri="{BB962C8B-B14F-4D97-AF65-F5344CB8AC3E}">
        <p14:creationId xmlns:p14="http://schemas.microsoft.com/office/powerpoint/2010/main" val="760253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an example</a:t>
            </a:r>
            <a:endParaRPr lang="en-US" dirty="0"/>
          </a:p>
        </p:txBody>
      </p:sp>
      <p:sp>
        <p:nvSpPr>
          <p:cNvPr id="9" name="TextBox 8"/>
          <p:cNvSpPr txBox="1"/>
          <p:nvPr/>
        </p:nvSpPr>
        <p:spPr>
          <a:xfrm>
            <a:off x="4223207" y="966197"/>
            <a:ext cx="4462005" cy="701731"/>
          </a:xfrm>
          <a:prstGeom prst="rect">
            <a:avLst/>
          </a:prstGeom>
          <a:noFill/>
          <a:effectLst/>
        </p:spPr>
        <p:txBody>
          <a:bodyPr wrap="square" lIns="0" tIns="0" rIns="0" bIns="0" rtlCol="0">
            <a:spAutoFit/>
          </a:bodyPr>
          <a:lstStyle/>
          <a:p>
            <a:pPr>
              <a:spcAft>
                <a:spcPts val="0"/>
              </a:spcAft>
              <a:buNone/>
            </a:pPr>
            <a:r>
              <a:rPr lang="en-US" sz="1600" dirty="0" smtClean="0"/>
              <a:t>The Gonzales family contributes </a:t>
            </a:r>
            <a:r>
              <a:rPr lang="en-US" sz="1600" dirty="0" smtClean="0">
                <a:solidFill>
                  <a:schemeClr val="accent1"/>
                </a:solidFill>
              </a:rPr>
              <a:t>$1,900 </a:t>
            </a:r>
            <a:r>
              <a:rPr lang="en-US" sz="1600" dirty="0" smtClean="0"/>
              <a:t>to a Health Advantage FSA. Here’s what they save in taxes:</a:t>
            </a:r>
          </a:p>
        </p:txBody>
      </p:sp>
      <p:grpSp>
        <p:nvGrpSpPr>
          <p:cNvPr id="8" name="Group 7"/>
          <p:cNvGrpSpPr/>
          <p:nvPr/>
        </p:nvGrpSpPr>
        <p:grpSpPr>
          <a:xfrm>
            <a:off x="4269794" y="3887902"/>
            <a:ext cx="3970567" cy="793559"/>
            <a:chOff x="4269794" y="3773602"/>
            <a:chExt cx="3970567" cy="793559"/>
          </a:xfrm>
        </p:grpSpPr>
        <p:grpSp>
          <p:nvGrpSpPr>
            <p:cNvPr id="12" name="Group 11"/>
            <p:cNvGrpSpPr/>
            <p:nvPr/>
          </p:nvGrpSpPr>
          <p:grpSpPr>
            <a:xfrm>
              <a:off x="4269794" y="3773602"/>
              <a:ext cx="808100" cy="793559"/>
              <a:chOff x="5590383" y="3936606"/>
              <a:chExt cx="897468" cy="881319"/>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0383" y="3936606"/>
                <a:ext cx="897468" cy="881319"/>
              </a:xfrm>
              <a:prstGeom prst="rect">
                <a:avLst/>
              </a:prstGeom>
            </p:spPr>
          </p:pic>
          <p:sp>
            <p:nvSpPr>
              <p:cNvPr id="15" name="TextBox 14"/>
              <p:cNvSpPr txBox="1"/>
              <p:nvPr/>
            </p:nvSpPr>
            <p:spPr>
              <a:xfrm>
                <a:off x="5608723" y="4202928"/>
                <a:ext cx="862798" cy="324723"/>
              </a:xfrm>
              <a:prstGeom prst="rect">
                <a:avLst/>
              </a:prstGeom>
              <a:noFill/>
              <a:effectLst>
                <a:reflection blurRad="6350" stA="50000" endA="300" endPos="70000" dist="50800" dir="5400000" sy="-100000" algn="bl" rotWithShape="0"/>
              </a:effectLst>
            </p:spPr>
            <p:txBody>
              <a:bodyPr wrap="square" lIns="0" tIns="0" rIns="0" bIns="0" rtlCol="0">
                <a:spAutoFit/>
              </a:bodyPr>
              <a:lstStyle/>
              <a:p>
                <a:pPr algn="ctr">
                  <a:buNone/>
                </a:pPr>
                <a:r>
                  <a:rPr lang="en-US" sz="2000" b="1" dirty="0" smtClean="0">
                    <a:solidFill>
                      <a:srgbClr val="FFFFFF"/>
                    </a:solidFill>
                  </a:rPr>
                  <a:t>$76</a:t>
                </a:r>
              </a:p>
            </p:txBody>
          </p:sp>
        </p:grpSp>
        <p:sp>
          <p:nvSpPr>
            <p:cNvPr id="13" name="TextBox 12"/>
            <p:cNvSpPr txBox="1"/>
            <p:nvPr/>
          </p:nvSpPr>
          <p:spPr>
            <a:xfrm>
              <a:off x="5280475" y="3966269"/>
              <a:ext cx="2959886" cy="292388"/>
            </a:xfrm>
            <a:prstGeom prst="rect">
              <a:avLst/>
            </a:prstGeom>
            <a:noFill/>
            <a:effectLst/>
          </p:spPr>
          <p:txBody>
            <a:bodyPr wrap="square" lIns="0" tIns="0" rIns="0" bIns="0" rtlCol="0" anchor="ctr" anchorCtr="0">
              <a:noAutofit/>
            </a:bodyPr>
            <a:lstStyle/>
            <a:p>
              <a:pPr>
                <a:buNone/>
              </a:pPr>
              <a:r>
                <a:rPr lang="en-US" sz="1800" dirty="0"/>
                <a:t>State </a:t>
              </a:r>
              <a:r>
                <a:rPr lang="en-US" sz="1800" dirty="0" smtClean="0"/>
                <a:t>tax at </a:t>
              </a:r>
              <a:r>
                <a:rPr lang="en-US" sz="1800" dirty="0"/>
                <a:t>4%</a:t>
              </a:r>
              <a:endParaRPr lang="en-US" sz="1800" b="0" dirty="0" smtClean="0"/>
            </a:p>
          </p:txBody>
        </p:sp>
      </p:grpSp>
      <p:grpSp>
        <p:nvGrpSpPr>
          <p:cNvPr id="6" name="Group 5"/>
          <p:cNvGrpSpPr/>
          <p:nvPr/>
        </p:nvGrpSpPr>
        <p:grpSpPr>
          <a:xfrm>
            <a:off x="4257598" y="2859342"/>
            <a:ext cx="3982763" cy="793554"/>
            <a:chOff x="4257598" y="2783142"/>
            <a:chExt cx="3982763" cy="793554"/>
          </a:xfrm>
        </p:grpSpPr>
        <p:grpSp>
          <p:nvGrpSpPr>
            <p:cNvPr id="17" name="Group 16"/>
            <p:cNvGrpSpPr/>
            <p:nvPr/>
          </p:nvGrpSpPr>
          <p:grpSpPr>
            <a:xfrm>
              <a:off x="4257598" y="2783142"/>
              <a:ext cx="808095" cy="793554"/>
              <a:chOff x="4036867" y="1879815"/>
              <a:chExt cx="897463" cy="881313"/>
            </a:xfrm>
          </p:grpSpPr>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6867" y="1879815"/>
                <a:ext cx="897463" cy="881313"/>
              </a:xfrm>
              <a:prstGeom prst="rect">
                <a:avLst/>
              </a:prstGeom>
            </p:spPr>
          </p:pic>
          <p:sp>
            <p:nvSpPr>
              <p:cNvPr id="20" name="TextBox 19"/>
              <p:cNvSpPr txBox="1"/>
              <p:nvPr/>
            </p:nvSpPr>
            <p:spPr>
              <a:xfrm>
                <a:off x="4039974" y="2121497"/>
                <a:ext cx="862798" cy="324723"/>
              </a:xfrm>
              <a:prstGeom prst="rect">
                <a:avLst/>
              </a:prstGeom>
              <a:noFill/>
              <a:effectLst>
                <a:reflection blurRad="6350" stA="50000" endA="300" endPos="70000" dist="50800" dir="5400000" sy="-100000" algn="bl" rotWithShape="0"/>
              </a:effectLst>
            </p:spPr>
            <p:txBody>
              <a:bodyPr wrap="square" lIns="0" tIns="0" rIns="0" bIns="0" rtlCol="0">
                <a:spAutoFit/>
              </a:bodyPr>
              <a:lstStyle/>
              <a:p>
                <a:pPr algn="ctr">
                  <a:buNone/>
                </a:pPr>
                <a:r>
                  <a:rPr lang="en-US" sz="2000" b="1" dirty="0" smtClean="0">
                    <a:solidFill>
                      <a:srgbClr val="FFFFFF"/>
                    </a:solidFill>
                  </a:rPr>
                  <a:t>$145</a:t>
                </a:r>
              </a:p>
            </p:txBody>
          </p:sp>
        </p:grpSp>
        <p:sp>
          <p:nvSpPr>
            <p:cNvPr id="18" name="TextBox 17"/>
            <p:cNvSpPr txBox="1"/>
            <p:nvPr/>
          </p:nvSpPr>
          <p:spPr>
            <a:xfrm>
              <a:off x="5280475" y="3001750"/>
              <a:ext cx="2959886" cy="292388"/>
            </a:xfrm>
            <a:prstGeom prst="rect">
              <a:avLst/>
            </a:prstGeom>
            <a:noFill/>
            <a:effectLst/>
          </p:spPr>
          <p:txBody>
            <a:bodyPr wrap="square" lIns="0" tIns="0" rIns="0" bIns="0" rtlCol="0" anchor="ctr" anchorCtr="0">
              <a:noAutofit/>
            </a:bodyPr>
            <a:lstStyle/>
            <a:p>
              <a:pPr>
                <a:buNone/>
              </a:pPr>
              <a:r>
                <a:rPr lang="en-US" sz="1800" dirty="0" smtClean="0"/>
                <a:t>FICA at </a:t>
              </a:r>
              <a:r>
                <a:rPr lang="en-US" sz="1800" dirty="0"/>
                <a:t>7</a:t>
              </a:r>
              <a:r>
                <a:rPr lang="en-US" sz="1800" dirty="0" smtClean="0"/>
                <a:t>.65</a:t>
              </a:r>
              <a:r>
                <a:rPr lang="en-US" sz="1800" dirty="0"/>
                <a:t>%</a:t>
              </a:r>
              <a:endParaRPr lang="en-US" sz="1800" b="0" dirty="0" smtClean="0"/>
            </a:p>
          </p:txBody>
        </p:sp>
      </p:grpSp>
      <p:grpSp>
        <p:nvGrpSpPr>
          <p:cNvPr id="10" name="Group 9"/>
          <p:cNvGrpSpPr/>
          <p:nvPr/>
        </p:nvGrpSpPr>
        <p:grpSpPr>
          <a:xfrm>
            <a:off x="4223208" y="4872691"/>
            <a:ext cx="4462005" cy="961854"/>
            <a:chOff x="4223208" y="4634566"/>
            <a:chExt cx="4462005" cy="961854"/>
          </a:xfrm>
        </p:grpSpPr>
        <p:grpSp>
          <p:nvGrpSpPr>
            <p:cNvPr id="22" name="Group 21"/>
            <p:cNvGrpSpPr/>
            <p:nvPr/>
          </p:nvGrpSpPr>
          <p:grpSpPr>
            <a:xfrm>
              <a:off x="4276882" y="4779302"/>
              <a:ext cx="832093" cy="817118"/>
              <a:chOff x="1436756" y="2035592"/>
              <a:chExt cx="888999" cy="873000"/>
            </a:xfrm>
          </p:grpSpPr>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6756" y="2035592"/>
                <a:ext cx="888999" cy="873000"/>
              </a:xfrm>
              <a:prstGeom prst="rect">
                <a:avLst/>
              </a:prstGeom>
            </p:spPr>
          </p:pic>
          <p:sp>
            <p:nvSpPr>
              <p:cNvPr id="26" name="TextBox 25"/>
              <p:cNvSpPr txBox="1"/>
              <p:nvPr/>
            </p:nvSpPr>
            <p:spPr>
              <a:xfrm>
                <a:off x="1441791" y="2281514"/>
                <a:ext cx="862798" cy="312384"/>
              </a:xfrm>
              <a:prstGeom prst="rect">
                <a:avLst/>
              </a:prstGeom>
              <a:noFill/>
              <a:effectLst>
                <a:reflection blurRad="6350" stA="50000" endA="300" endPos="70000" dist="50800" dir="5400000" sy="-100000" algn="bl" rotWithShape="0"/>
              </a:effectLst>
            </p:spPr>
            <p:txBody>
              <a:bodyPr wrap="square" lIns="0" tIns="0" rIns="0" bIns="0" rtlCol="0">
                <a:spAutoFit/>
              </a:bodyPr>
              <a:lstStyle/>
              <a:p>
                <a:pPr algn="ctr">
                  <a:buNone/>
                </a:pPr>
                <a:r>
                  <a:rPr lang="en-US" sz="2000" b="1" dirty="0" smtClean="0">
                    <a:solidFill>
                      <a:srgbClr val="FFFFFF"/>
                    </a:solidFill>
                  </a:rPr>
                  <a:t>$544</a:t>
                </a:r>
              </a:p>
            </p:txBody>
          </p:sp>
        </p:grpSp>
        <p:sp>
          <p:nvSpPr>
            <p:cNvPr id="23" name="TextBox 22"/>
            <p:cNvSpPr txBox="1"/>
            <p:nvPr/>
          </p:nvSpPr>
          <p:spPr>
            <a:xfrm>
              <a:off x="5288437" y="5041667"/>
              <a:ext cx="3076800" cy="292388"/>
            </a:xfrm>
            <a:prstGeom prst="rect">
              <a:avLst/>
            </a:prstGeom>
            <a:noFill/>
            <a:effectLst/>
          </p:spPr>
          <p:txBody>
            <a:bodyPr wrap="square" lIns="0" tIns="0" rIns="0" bIns="0" rtlCol="0" anchor="ctr" anchorCtr="0">
              <a:noAutofit/>
            </a:bodyPr>
            <a:lstStyle/>
            <a:p>
              <a:pPr>
                <a:buNone/>
              </a:pPr>
              <a:r>
                <a:rPr lang="en-US" sz="1800" b="1" dirty="0" smtClean="0">
                  <a:solidFill>
                    <a:schemeClr val="bg2"/>
                  </a:solidFill>
                </a:rPr>
                <a:t>Total tax savings</a:t>
              </a:r>
            </a:p>
          </p:txBody>
        </p:sp>
        <p:cxnSp>
          <p:nvCxnSpPr>
            <p:cNvPr id="24" name="Straight Connector 23"/>
            <p:cNvCxnSpPr/>
            <p:nvPr/>
          </p:nvCxnSpPr>
          <p:spPr bwMode="auto">
            <a:xfrm flipH="1">
              <a:off x="4223208" y="4634566"/>
              <a:ext cx="4462005"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BC785"/>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4" name="Group 3"/>
          <p:cNvGrpSpPr/>
          <p:nvPr/>
        </p:nvGrpSpPr>
        <p:grpSpPr>
          <a:xfrm>
            <a:off x="4257158" y="1801534"/>
            <a:ext cx="3984391" cy="785523"/>
            <a:chOff x="4257158" y="1801534"/>
            <a:chExt cx="3984391" cy="785523"/>
          </a:xfrm>
        </p:grpSpPr>
        <p:sp>
          <p:nvSpPr>
            <p:cNvPr id="29" name="TextBox 28"/>
            <p:cNvSpPr txBox="1"/>
            <p:nvPr/>
          </p:nvSpPr>
          <p:spPr>
            <a:xfrm>
              <a:off x="5281663" y="2048101"/>
              <a:ext cx="2959886" cy="292388"/>
            </a:xfrm>
            <a:prstGeom prst="rect">
              <a:avLst/>
            </a:prstGeom>
            <a:noFill/>
            <a:effectLst/>
          </p:spPr>
          <p:txBody>
            <a:bodyPr wrap="square" lIns="0" tIns="0" rIns="0" bIns="0" rtlCol="0" anchor="ctr" anchorCtr="0">
              <a:noAutofit/>
            </a:bodyPr>
            <a:lstStyle/>
            <a:p>
              <a:pPr>
                <a:buNone/>
              </a:pPr>
              <a:r>
                <a:rPr lang="en-US" sz="1800" b="0" dirty="0" smtClean="0"/>
                <a:t>Federal tax at 25%</a:t>
              </a:r>
            </a:p>
          </p:txBody>
        </p:sp>
        <p:grpSp>
          <p:nvGrpSpPr>
            <p:cNvPr id="7" name="Group 6"/>
            <p:cNvGrpSpPr/>
            <p:nvPr/>
          </p:nvGrpSpPr>
          <p:grpSpPr>
            <a:xfrm>
              <a:off x="4257158" y="1801534"/>
              <a:ext cx="799917" cy="785523"/>
              <a:chOff x="4992464" y="2386008"/>
              <a:chExt cx="799917" cy="785523"/>
            </a:xfrm>
          </p:grpSpPr>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92464" y="2386008"/>
                <a:ext cx="799917" cy="785523"/>
              </a:xfrm>
              <a:prstGeom prst="rect">
                <a:avLst/>
              </a:prstGeom>
            </p:spPr>
          </p:pic>
          <p:sp>
            <p:nvSpPr>
              <p:cNvPr id="30" name="TextBox 29"/>
              <p:cNvSpPr txBox="1"/>
              <p:nvPr/>
            </p:nvSpPr>
            <p:spPr>
              <a:xfrm>
                <a:off x="4994996" y="2581358"/>
                <a:ext cx="776882" cy="292388"/>
              </a:xfrm>
              <a:prstGeom prst="rect">
                <a:avLst/>
              </a:prstGeom>
              <a:noFill/>
              <a:effectLst>
                <a:reflection blurRad="6350" stA="50000" endA="300" endPos="70000" dist="50800" dir="5400000" sy="-100000" algn="bl" rotWithShape="0"/>
              </a:effectLst>
            </p:spPr>
            <p:txBody>
              <a:bodyPr wrap="square" lIns="0" tIns="0" rIns="0" bIns="0" rtlCol="0">
                <a:spAutoFit/>
              </a:bodyPr>
              <a:lstStyle/>
              <a:p>
                <a:pPr algn="ctr">
                  <a:buNone/>
                </a:pPr>
                <a:r>
                  <a:rPr lang="en-US" sz="2000" b="1" dirty="0" smtClean="0">
                    <a:solidFill>
                      <a:srgbClr val="FFFFFF"/>
                    </a:solidFill>
                  </a:rPr>
                  <a:t>$323</a:t>
                </a:r>
              </a:p>
            </p:txBody>
          </p:sp>
        </p:grpSp>
      </p:grpSp>
      <p:sp>
        <p:nvSpPr>
          <p:cNvPr id="5" name="Rectangle 4"/>
          <p:cNvSpPr/>
          <p:nvPr/>
        </p:nvSpPr>
        <p:spPr>
          <a:xfrm>
            <a:off x="472909" y="5787479"/>
            <a:ext cx="3474720" cy="384721"/>
          </a:xfrm>
          <a:prstGeom prst="rect">
            <a:avLst/>
          </a:prstGeom>
        </p:spPr>
        <p:txBody>
          <a:bodyPr lIns="0" tIns="0" rIns="0" anchor="b" anchorCtr="0">
            <a:noAutofit/>
          </a:bodyPr>
          <a:lstStyle/>
          <a:p>
            <a:pPr>
              <a:buNone/>
            </a:pPr>
            <a:r>
              <a:rPr lang="en-US" sz="900" dirty="0"/>
              <a:t>Hypothetical example is for illustration purposes only. </a:t>
            </a:r>
            <a:r>
              <a:rPr lang="en-US" sz="900" dirty="0" smtClean="0"/>
              <a:t/>
            </a:r>
            <a:br>
              <a:rPr lang="en-US" sz="900" dirty="0" smtClean="0"/>
            </a:br>
            <a:r>
              <a:rPr lang="en-US" sz="900" dirty="0" smtClean="0"/>
              <a:t>Costs</a:t>
            </a:r>
            <a:r>
              <a:rPr lang="en-US" sz="900" dirty="0"/>
              <a:t>, circumstances and tax rates may vary.</a:t>
            </a:r>
          </a:p>
        </p:txBody>
      </p:sp>
      <p:sp>
        <p:nvSpPr>
          <p:cNvPr id="31"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14</a:t>
            </a:fld>
            <a:endParaRPr lang="en-US"/>
          </a:p>
        </p:txBody>
      </p:sp>
      <p:sp>
        <p:nvSpPr>
          <p:cNvPr id="35" name="Text Box 5"/>
          <p:cNvSpPr txBox="1">
            <a:spLocks noChangeArrowheads="1"/>
          </p:cNvSpPr>
          <p:nvPr/>
        </p:nvSpPr>
        <p:spPr bwMode="auto">
          <a:xfrm>
            <a:off x="457199" y="5241111"/>
            <a:ext cx="3490430" cy="526758"/>
          </a:xfrm>
          <a:prstGeom prst="rect">
            <a:avLst/>
          </a:prstGeom>
          <a:solidFill>
            <a:schemeClr val="accent2"/>
          </a:solidFill>
          <a:ln>
            <a:noFill/>
          </a:ln>
          <a:effectLst>
            <a:outerShdw blurRad="50800" dist="38100" dir="2700000" algn="tl" rotWithShape="0">
              <a:prstClr val="black">
                <a:alpha val="40000"/>
              </a:prstClr>
            </a:outerShdw>
          </a:effectLst>
          <a:extLst/>
        </p:spPr>
        <p:txBody>
          <a:bodyPr wrap="square" lIns="91440" tIns="91440" rIns="91440" bIns="91440" anchor="ctr" anchorCtr="0">
            <a:no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ts val="0"/>
              </a:spcBef>
              <a:spcAft>
                <a:spcPts val="600"/>
              </a:spcAft>
              <a:buNone/>
              <a:defRPr/>
            </a:pPr>
            <a:r>
              <a:rPr lang="en-US" sz="1800" dirty="0" smtClean="0">
                <a:solidFill>
                  <a:schemeClr val="bg1"/>
                </a:solidFill>
              </a:rPr>
              <a:t>Gonzales Family</a:t>
            </a:r>
            <a:endParaRPr lang="en-US" sz="1800" dirty="0">
              <a:solidFill>
                <a:schemeClr val="bg1"/>
              </a:solidFill>
            </a:endParaRPr>
          </a:p>
        </p:txBody>
      </p:sp>
      <p:pic>
        <p:nvPicPr>
          <p:cNvPr id="8194" name="Picture 2" descr="C:\Users\Chrissy\Desktop\APR 18\FSA deck\gonzal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949324"/>
            <a:ext cx="3475038" cy="425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098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5545" y="483426"/>
            <a:ext cx="9605818" cy="5847755"/>
            <a:chOff x="-265545" y="-121336"/>
            <a:chExt cx="9605818" cy="5847755"/>
          </a:xfrm>
        </p:grpSpPr>
        <p:sp>
          <p:nvSpPr>
            <p:cNvPr id="32" name="TextBox 31"/>
            <p:cNvSpPr txBox="1"/>
            <p:nvPr/>
          </p:nvSpPr>
          <p:spPr>
            <a:xfrm>
              <a:off x="2867752" y="-121336"/>
              <a:ext cx="3389883" cy="5847755"/>
            </a:xfrm>
            <a:prstGeom prst="rect">
              <a:avLst/>
            </a:prstGeom>
            <a:noFill/>
            <a:effectLst/>
          </p:spPr>
          <p:txBody>
            <a:bodyPr wrap="square" lIns="0" tIns="0" rIns="0" bIns="0" rtlCol="0">
              <a:spAutoFit/>
            </a:bodyPr>
            <a:lstStyle/>
            <a:p>
              <a:pPr>
                <a:buNone/>
              </a:pPr>
              <a:r>
                <a:rPr lang="en-US" sz="40000" spc="-300" dirty="0" smtClean="0">
                  <a:solidFill>
                    <a:schemeClr val="accent1"/>
                  </a:solidFill>
                  <a:effectLst>
                    <a:outerShdw blurRad="41275" dist="38100" dir="2700000" sx="98000" sy="98000" algn="tl" rotWithShape="0">
                      <a:srgbClr val="000000">
                        <a:alpha val="38000"/>
                      </a:srgbClr>
                    </a:outerShdw>
                    <a:reflection stA="9000" endPos="15000" dir="5400000" sy="-100000" algn="bl" rotWithShape="0"/>
                  </a:effectLst>
                </a:rPr>
                <a:t>1</a:t>
              </a:r>
            </a:p>
          </p:txBody>
        </p:sp>
        <p:sp>
          <p:nvSpPr>
            <p:cNvPr id="33" name="Rectangle 32"/>
            <p:cNvSpPr/>
            <p:nvPr/>
          </p:nvSpPr>
          <p:spPr bwMode="auto">
            <a:xfrm>
              <a:off x="-265545" y="2570558"/>
              <a:ext cx="9605818" cy="1223819"/>
            </a:xfrm>
            <a:prstGeom prst="rect">
              <a:avLst/>
            </a:prstGeom>
            <a:solidFill>
              <a:schemeClr val="bg1">
                <a:alpha val="85000"/>
              </a:schemeClr>
            </a:solidFill>
            <a:ln>
              <a:noFill/>
            </a:ln>
            <a:effectLst>
              <a:outerShdw blurRad="63500" sx="102000" sy="102000" algn="ctr"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algn="ctr">
                <a:lnSpc>
                  <a:spcPct val="100000"/>
                </a:lnSpc>
                <a:spcAft>
                  <a:spcPct val="0"/>
                </a:spcAft>
                <a:buClrTx/>
                <a:buNone/>
              </a:pPr>
              <a:endParaRPr kumimoji="0" lang="en-US" sz="2400" b="0" i="0" u="none" strike="noStrike" cap="none" normalizeH="0" baseline="0" dirty="0">
                <a:ln>
                  <a:noFill/>
                </a:ln>
                <a:solidFill>
                  <a:srgbClr val="000000"/>
                </a:solidFill>
                <a:effectLst/>
                <a:latin typeface="Arial" charset="0"/>
                <a:ea typeface="ＭＳ Ｐゴシック" charset="0"/>
                <a:cs typeface="Arial Unicode MS" charset="0"/>
              </a:endParaRPr>
            </a:p>
          </p:txBody>
        </p:sp>
        <p:sp>
          <p:nvSpPr>
            <p:cNvPr id="34" name="TextBox 33"/>
            <p:cNvSpPr txBox="1"/>
            <p:nvPr/>
          </p:nvSpPr>
          <p:spPr>
            <a:xfrm>
              <a:off x="0" y="2971199"/>
              <a:ext cx="9144000" cy="467820"/>
            </a:xfrm>
            <a:prstGeom prst="rect">
              <a:avLst/>
            </a:prstGeom>
            <a:noFill/>
            <a:effectLst/>
          </p:spPr>
          <p:txBody>
            <a:bodyPr wrap="square" lIns="0" tIns="0" rIns="0" bIns="0" rtlCol="0">
              <a:spAutoFit/>
            </a:bodyPr>
            <a:lstStyle/>
            <a:p>
              <a:pPr algn="ctr">
                <a:buNone/>
              </a:pPr>
              <a:r>
                <a:rPr lang="en-US" sz="3200" dirty="0">
                  <a:solidFill>
                    <a:srgbClr val="9A9B9B"/>
                  </a:solidFill>
                </a:rPr>
                <a:t>FEDERAL TAX-FREE</a:t>
              </a:r>
            </a:p>
          </p:txBody>
        </p:sp>
      </p:grpSp>
      <p:grpSp>
        <p:nvGrpSpPr>
          <p:cNvPr id="35" name="Group 34"/>
          <p:cNvGrpSpPr/>
          <p:nvPr/>
        </p:nvGrpSpPr>
        <p:grpSpPr>
          <a:xfrm>
            <a:off x="-250407" y="472021"/>
            <a:ext cx="9605818" cy="5847755"/>
            <a:chOff x="-1007225" y="-1553896"/>
            <a:chExt cx="9605818" cy="5847755"/>
          </a:xfrm>
        </p:grpSpPr>
        <p:sp>
          <p:nvSpPr>
            <p:cNvPr id="36" name="TextBox 35"/>
            <p:cNvSpPr txBox="1"/>
            <p:nvPr/>
          </p:nvSpPr>
          <p:spPr>
            <a:xfrm>
              <a:off x="2126072" y="-1553896"/>
              <a:ext cx="3389883" cy="5847755"/>
            </a:xfrm>
            <a:prstGeom prst="rect">
              <a:avLst/>
            </a:prstGeom>
            <a:noFill/>
            <a:effectLst/>
          </p:spPr>
          <p:txBody>
            <a:bodyPr wrap="square" lIns="0" tIns="0" rIns="0" bIns="0" rtlCol="0">
              <a:spAutoFit/>
            </a:bodyPr>
            <a:lstStyle/>
            <a:p>
              <a:pPr>
                <a:buNone/>
              </a:pPr>
              <a:r>
                <a:rPr lang="en-US" sz="40000" spc="-300" dirty="0" smtClean="0">
                  <a:solidFill>
                    <a:schemeClr val="accent1"/>
                  </a:solidFill>
                  <a:effectLst>
                    <a:outerShdw blurRad="41275" dist="38100" dir="2700000" sx="98000" sy="98000" algn="tl" rotWithShape="0">
                      <a:srgbClr val="000000">
                        <a:alpha val="38000"/>
                      </a:srgbClr>
                    </a:outerShdw>
                    <a:reflection stA="9000" endPos="15000" dir="5400000" sy="-100000" algn="bl" rotWithShape="0"/>
                  </a:effectLst>
                </a:rPr>
                <a:t>2</a:t>
              </a:r>
            </a:p>
          </p:txBody>
        </p:sp>
        <p:sp>
          <p:nvSpPr>
            <p:cNvPr id="37" name="Rectangle 36"/>
            <p:cNvSpPr/>
            <p:nvPr/>
          </p:nvSpPr>
          <p:spPr bwMode="auto">
            <a:xfrm>
              <a:off x="-1007225" y="1137998"/>
              <a:ext cx="9605818" cy="1223819"/>
            </a:xfrm>
            <a:prstGeom prst="rect">
              <a:avLst/>
            </a:prstGeom>
            <a:solidFill>
              <a:schemeClr val="bg1">
                <a:alpha val="85000"/>
              </a:schemeClr>
            </a:solidFill>
            <a:ln>
              <a:noFill/>
            </a:ln>
            <a:effectLst>
              <a:outerShdw blurRad="63500" sx="102000" sy="102000" algn="ctr"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algn="ctr">
                <a:lnSpc>
                  <a:spcPct val="100000"/>
                </a:lnSpc>
                <a:spcAft>
                  <a:spcPct val="0"/>
                </a:spcAft>
                <a:buClrTx/>
                <a:buNone/>
              </a:pPr>
              <a:endParaRPr kumimoji="0" lang="en-US" sz="2400" b="0" i="0" u="none" strike="noStrike" cap="none" normalizeH="0" baseline="0" dirty="0">
                <a:ln>
                  <a:noFill/>
                </a:ln>
                <a:solidFill>
                  <a:srgbClr val="000000"/>
                </a:solidFill>
                <a:effectLst/>
                <a:latin typeface="Arial" charset="0"/>
                <a:ea typeface="ＭＳ Ｐゴシック" charset="0"/>
                <a:cs typeface="Arial Unicode MS" charset="0"/>
              </a:endParaRPr>
            </a:p>
          </p:txBody>
        </p:sp>
        <p:sp>
          <p:nvSpPr>
            <p:cNvPr id="38" name="TextBox 37"/>
            <p:cNvSpPr txBox="1"/>
            <p:nvPr/>
          </p:nvSpPr>
          <p:spPr>
            <a:xfrm>
              <a:off x="-756818" y="1497999"/>
              <a:ext cx="9144000" cy="467820"/>
            </a:xfrm>
            <a:prstGeom prst="rect">
              <a:avLst/>
            </a:prstGeom>
            <a:noFill/>
            <a:effectLst/>
          </p:spPr>
          <p:txBody>
            <a:bodyPr wrap="square" lIns="0" tIns="0" rIns="0" bIns="0" rtlCol="0">
              <a:spAutoFit/>
            </a:bodyPr>
            <a:lstStyle/>
            <a:p>
              <a:pPr algn="ctr">
                <a:buNone/>
              </a:pPr>
              <a:r>
                <a:rPr lang="en-US" sz="3200" dirty="0">
                  <a:solidFill>
                    <a:srgbClr val="9A9B9B"/>
                  </a:solidFill>
                </a:rPr>
                <a:t>SOCIAL SECURITY &amp; MEDICARE TAX-FREE</a:t>
              </a:r>
            </a:p>
          </p:txBody>
        </p:sp>
      </p:grpSp>
      <p:grpSp>
        <p:nvGrpSpPr>
          <p:cNvPr id="39" name="Group 38"/>
          <p:cNvGrpSpPr/>
          <p:nvPr/>
        </p:nvGrpSpPr>
        <p:grpSpPr>
          <a:xfrm>
            <a:off x="-228151" y="484115"/>
            <a:ext cx="9605818" cy="5847755"/>
            <a:chOff x="-997065" y="-1553896"/>
            <a:chExt cx="9605818" cy="5847755"/>
          </a:xfrm>
        </p:grpSpPr>
        <p:sp>
          <p:nvSpPr>
            <p:cNvPr id="40" name="TextBox 39"/>
            <p:cNvSpPr txBox="1"/>
            <p:nvPr/>
          </p:nvSpPr>
          <p:spPr>
            <a:xfrm>
              <a:off x="2136232" y="-1553896"/>
              <a:ext cx="3389883" cy="5847755"/>
            </a:xfrm>
            <a:prstGeom prst="rect">
              <a:avLst/>
            </a:prstGeom>
            <a:noFill/>
            <a:effectLst/>
          </p:spPr>
          <p:txBody>
            <a:bodyPr wrap="square" lIns="0" tIns="0" rIns="0" bIns="0" rtlCol="0">
              <a:spAutoFit/>
            </a:bodyPr>
            <a:lstStyle/>
            <a:p>
              <a:pPr>
                <a:buNone/>
              </a:pPr>
              <a:r>
                <a:rPr lang="en-US" sz="40000" spc="-300" dirty="0" smtClean="0">
                  <a:solidFill>
                    <a:schemeClr val="accent1"/>
                  </a:solidFill>
                  <a:effectLst>
                    <a:outerShdw blurRad="41275" dist="38100" dir="2700000" sx="98000" sy="98000" algn="tl" rotWithShape="0">
                      <a:srgbClr val="000000">
                        <a:alpha val="38000"/>
                      </a:srgbClr>
                    </a:outerShdw>
                    <a:reflection stA="9000" endPos="15000" dir="5400000" sy="-100000" algn="bl" rotWithShape="0"/>
                  </a:effectLst>
                </a:rPr>
                <a:t>3</a:t>
              </a:r>
            </a:p>
          </p:txBody>
        </p:sp>
        <p:sp>
          <p:nvSpPr>
            <p:cNvPr id="41" name="Rectangle 40"/>
            <p:cNvSpPr/>
            <p:nvPr/>
          </p:nvSpPr>
          <p:spPr bwMode="auto">
            <a:xfrm>
              <a:off x="-997065" y="1137998"/>
              <a:ext cx="9605818" cy="1223819"/>
            </a:xfrm>
            <a:prstGeom prst="rect">
              <a:avLst/>
            </a:prstGeom>
            <a:solidFill>
              <a:schemeClr val="bg1">
                <a:alpha val="85000"/>
              </a:schemeClr>
            </a:solidFill>
            <a:ln>
              <a:noFill/>
            </a:ln>
            <a:effectLst>
              <a:outerShdw blurRad="63500" sx="102000" sy="102000" algn="ctr"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algn="ctr">
                <a:lnSpc>
                  <a:spcPct val="100000"/>
                </a:lnSpc>
                <a:spcAft>
                  <a:spcPct val="0"/>
                </a:spcAft>
                <a:buClrTx/>
                <a:buNone/>
              </a:pPr>
              <a:endParaRPr kumimoji="0" lang="en-US" sz="2400" b="0" i="0" u="none" strike="noStrike" cap="none" normalizeH="0" baseline="0" dirty="0">
                <a:ln>
                  <a:noFill/>
                </a:ln>
                <a:solidFill>
                  <a:srgbClr val="000000"/>
                </a:solidFill>
                <a:effectLst/>
                <a:latin typeface="Arial" charset="0"/>
                <a:ea typeface="ＭＳ Ｐゴシック" charset="0"/>
                <a:cs typeface="Arial Unicode MS" charset="0"/>
              </a:endParaRPr>
            </a:p>
          </p:txBody>
        </p:sp>
        <p:sp>
          <p:nvSpPr>
            <p:cNvPr id="42" name="TextBox 41"/>
            <p:cNvSpPr txBox="1"/>
            <p:nvPr/>
          </p:nvSpPr>
          <p:spPr>
            <a:xfrm>
              <a:off x="-731520" y="1487839"/>
              <a:ext cx="9144000" cy="467820"/>
            </a:xfrm>
            <a:prstGeom prst="rect">
              <a:avLst/>
            </a:prstGeom>
            <a:noFill/>
            <a:effectLst/>
          </p:spPr>
          <p:txBody>
            <a:bodyPr wrap="square" lIns="0" tIns="0" rIns="0" bIns="0" rtlCol="0">
              <a:spAutoFit/>
            </a:bodyPr>
            <a:lstStyle/>
            <a:p>
              <a:pPr algn="ctr">
                <a:buNone/>
              </a:pPr>
              <a:r>
                <a:rPr lang="en-US" sz="3200" dirty="0" smtClean="0">
                  <a:solidFill>
                    <a:srgbClr val="9A9B9B"/>
                  </a:solidFill>
                </a:rPr>
                <a:t>STATE TAX-FREE (in most cases)</a:t>
              </a:r>
              <a:endParaRPr lang="en-US" sz="3200" dirty="0">
                <a:solidFill>
                  <a:srgbClr val="9A9B9B"/>
                </a:solidFill>
              </a:endParaRPr>
            </a:p>
          </p:txBody>
        </p:sp>
      </p:grpSp>
      <p:sp>
        <p:nvSpPr>
          <p:cNvPr id="2" name="Title 1"/>
          <p:cNvSpPr>
            <a:spLocks noGrp="1"/>
          </p:cNvSpPr>
          <p:nvPr>
            <p:ph type="title"/>
          </p:nvPr>
        </p:nvSpPr>
        <p:spPr/>
        <p:txBody>
          <a:bodyPr/>
          <a:lstStyle/>
          <a:p>
            <a:r>
              <a:rPr lang="en-US" dirty="0" smtClean="0">
                <a:solidFill>
                  <a:srgbClr val="9A9B9B"/>
                </a:solidFill>
              </a:rPr>
              <a:t>Save money on taxes</a:t>
            </a:r>
            <a:endParaRPr lang="en-US" dirty="0">
              <a:solidFill>
                <a:srgbClr val="9A9B9B"/>
              </a:solidFill>
            </a:endParaRPr>
          </a:p>
        </p:txBody>
      </p:sp>
    </p:spTree>
    <p:extLst>
      <p:ext uri="{BB962C8B-B14F-4D97-AF65-F5344CB8AC3E}">
        <p14:creationId xmlns:p14="http://schemas.microsoft.com/office/powerpoint/2010/main" val="1432457310"/>
      </p:ext>
    </p:extLst>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2500"/>
                            </p:stCondLst>
                            <p:childTnLst>
                              <p:par>
                                <p:cTn id="9" presetID="16" presetClass="entr" presetSubtype="37" fill="hold" nodeType="afterEffect">
                                  <p:stCondLst>
                                    <p:cond delay="3000"/>
                                  </p:stCondLst>
                                  <p:childTnLst>
                                    <p:set>
                                      <p:cBhvr>
                                        <p:cTn id="10" dur="1" fill="hold">
                                          <p:stCondLst>
                                            <p:cond delay="0"/>
                                          </p:stCondLst>
                                        </p:cTn>
                                        <p:tgtEl>
                                          <p:spTgt spid="35"/>
                                        </p:tgtEl>
                                        <p:attrNameLst>
                                          <p:attrName>style.visibility</p:attrName>
                                        </p:attrNameLst>
                                      </p:cBhvr>
                                      <p:to>
                                        <p:strVal val="visible"/>
                                      </p:to>
                                    </p:set>
                                    <p:animEffect transition="in" filter="barn(outVertical)">
                                      <p:cBhvr>
                                        <p:cTn id="11" dur="500"/>
                                        <p:tgtEl>
                                          <p:spTgt spid="35"/>
                                        </p:tgtEl>
                                      </p:cBhvr>
                                    </p:animEffect>
                                  </p:childTnLst>
                                </p:cTn>
                              </p:par>
                              <p:par>
                                <p:cTn id="12" presetID="16" presetClass="exit" presetSubtype="37" fill="hold" nodeType="withEffect">
                                  <p:stCondLst>
                                    <p:cond delay="2750"/>
                                  </p:stCondLst>
                                  <p:childTnLst>
                                    <p:animEffect transition="out" filter="barn(outVertic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6000"/>
                            </p:stCondLst>
                            <p:childTnLst>
                              <p:par>
                                <p:cTn id="16" presetID="16" presetClass="entr" presetSubtype="37" fill="hold" nodeType="afterEffect">
                                  <p:stCondLst>
                                    <p:cond delay="3000"/>
                                  </p:stCondLst>
                                  <p:childTnLst>
                                    <p:set>
                                      <p:cBhvr>
                                        <p:cTn id="17" dur="1" fill="hold">
                                          <p:stCondLst>
                                            <p:cond delay="0"/>
                                          </p:stCondLst>
                                        </p:cTn>
                                        <p:tgtEl>
                                          <p:spTgt spid="39"/>
                                        </p:tgtEl>
                                        <p:attrNameLst>
                                          <p:attrName>style.visibility</p:attrName>
                                        </p:attrNameLst>
                                      </p:cBhvr>
                                      <p:to>
                                        <p:strVal val="visible"/>
                                      </p:to>
                                    </p:set>
                                    <p:animEffect transition="in" filter="barn(outVertical)">
                                      <p:cBhvr>
                                        <p:cTn id="18" dur="500"/>
                                        <p:tgtEl>
                                          <p:spTgt spid="39"/>
                                        </p:tgtEl>
                                      </p:cBhvr>
                                    </p:animEffect>
                                  </p:childTnLst>
                                </p:cTn>
                              </p:par>
                              <p:par>
                                <p:cTn id="19" presetID="16" presetClass="exit" presetSubtype="37" fill="hold" nodeType="withEffect">
                                  <p:stCondLst>
                                    <p:cond delay="2750"/>
                                  </p:stCondLst>
                                  <p:childTnLst>
                                    <p:animEffect transition="out" filter="barn(outVertical)">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hrissy\Desktop\APR 18\FSA deck\sphe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461" y="160799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FSAs help you manage out-of-pocket costs </a:t>
            </a:r>
            <a:endParaRPr lang="en-US" dirty="0"/>
          </a:p>
        </p:txBody>
      </p:sp>
      <p:sp>
        <p:nvSpPr>
          <p:cNvPr id="4" name="TextBox 3"/>
          <p:cNvSpPr txBox="1"/>
          <p:nvPr/>
        </p:nvSpPr>
        <p:spPr>
          <a:xfrm>
            <a:off x="3011253" y="2214618"/>
            <a:ext cx="2915217" cy="584775"/>
          </a:xfrm>
          <a:prstGeom prst="rect">
            <a:avLst/>
          </a:prstGeom>
          <a:noFill/>
          <a:effectLst>
            <a:outerShdw blurRad="28575" dist="25400" dir="2700000" algn="tl" rotWithShape="0">
              <a:srgbClr val="000000">
                <a:alpha val="35000"/>
              </a:srgbClr>
            </a:outerShdw>
          </a:effectLst>
        </p:spPr>
        <p:txBody>
          <a:bodyPr wrap="square" lIns="0" tIns="0" rIns="0" bIns="0" rtlCol="0">
            <a:spAutoFit/>
          </a:bodyPr>
          <a:lstStyle/>
          <a:p>
            <a:pPr algn="ctr">
              <a:buNone/>
            </a:pPr>
            <a:r>
              <a:rPr lang="en-US" sz="4000" b="1" dirty="0" smtClean="0"/>
              <a:t>FSA</a:t>
            </a:r>
          </a:p>
        </p:txBody>
      </p:sp>
      <p:pic>
        <p:nvPicPr>
          <p:cNvPr id="5" name="Picture 12" descr="HSA Icon Save 11-11-1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00659" y="3796900"/>
            <a:ext cx="1376789" cy="210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riped Right Arrow 5"/>
          <p:cNvSpPr/>
          <p:nvPr/>
        </p:nvSpPr>
        <p:spPr bwMode="auto">
          <a:xfrm>
            <a:off x="5591689" y="2296645"/>
            <a:ext cx="768871" cy="447343"/>
          </a:xfrm>
          <a:prstGeom prst="stripedRightArrow">
            <a:avLst/>
          </a:prstGeom>
          <a:solidFill>
            <a:schemeClr val="tx1">
              <a:lumMod val="60000"/>
              <a:lumOff val="40000"/>
            </a:schemeClr>
          </a:solidFill>
          <a:ln>
            <a:no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Arial Unicode MS" charset="0"/>
            </a:endParaRPr>
          </a:p>
        </p:txBody>
      </p:sp>
      <p:pic>
        <p:nvPicPr>
          <p:cNvPr id="8" name="Picture 13" descr="HSA Icon Pay 11-11-1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53384" y="1674102"/>
            <a:ext cx="1493548" cy="210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triped Right Arrow 8"/>
          <p:cNvSpPr/>
          <p:nvPr/>
        </p:nvSpPr>
        <p:spPr bwMode="auto">
          <a:xfrm>
            <a:off x="2598242" y="2298722"/>
            <a:ext cx="768871" cy="447343"/>
          </a:xfrm>
          <a:prstGeom prst="stripedRightArrow">
            <a:avLst/>
          </a:prstGeom>
          <a:solidFill>
            <a:schemeClr val="tx1">
              <a:lumMod val="60000"/>
              <a:lumOff val="40000"/>
            </a:schemeClr>
          </a:solidFill>
          <a:ln>
            <a:no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Arial Unicode MS" charset="0"/>
            </a:endParaRPr>
          </a:p>
        </p:txBody>
      </p:sp>
      <p:sp>
        <p:nvSpPr>
          <p:cNvPr id="18" name="TextBox 17"/>
          <p:cNvSpPr txBox="1"/>
          <p:nvPr/>
        </p:nvSpPr>
        <p:spPr>
          <a:xfrm>
            <a:off x="831278" y="3815453"/>
            <a:ext cx="1735570" cy="409343"/>
          </a:xfrm>
          <a:prstGeom prst="rect">
            <a:avLst/>
          </a:prstGeom>
          <a:noFill/>
          <a:effectLst/>
        </p:spPr>
        <p:txBody>
          <a:bodyPr wrap="square" lIns="0" tIns="0" rIns="0" bIns="0" rtlCol="0">
            <a:spAutoFit/>
          </a:bodyPr>
          <a:lstStyle/>
          <a:p>
            <a:pPr algn="ctr">
              <a:buNone/>
            </a:pPr>
            <a:r>
              <a:rPr lang="en-US" sz="1400" dirty="0">
                <a:solidFill>
                  <a:srgbClr val="9A9B9B"/>
                </a:solidFill>
              </a:rPr>
              <a:t>E</a:t>
            </a:r>
            <a:r>
              <a:rPr lang="en-US" sz="1400" dirty="0" smtClean="0">
                <a:solidFill>
                  <a:srgbClr val="9A9B9B"/>
                </a:solidFill>
              </a:rPr>
              <a:t>stimate </a:t>
            </a:r>
            <a:r>
              <a:rPr lang="en-US" sz="1400" dirty="0">
                <a:solidFill>
                  <a:srgbClr val="9A9B9B"/>
                </a:solidFill>
              </a:rPr>
              <a:t>how much you want to contribute </a:t>
            </a:r>
            <a:endParaRPr lang="en-US" sz="1400" b="0" dirty="0" smtClean="0">
              <a:solidFill>
                <a:srgbClr val="9A9B9B"/>
              </a:solidFill>
              <a:latin typeface="Arial"/>
              <a:cs typeface="Arial"/>
            </a:endParaRPr>
          </a:p>
        </p:txBody>
      </p:sp>
      <p:pic>
        <p:nvPicPr>
          <p:cNvPr id="15" name="Picture 6" descr="Plan.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7215" y="1699624"/>
            <a:ext cx="1369906" cy="200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698524" y="5931332"/>
            <a:ext cx="1735570" cy="204671"/>
          </a:xfrm>
          <a:prstGeom prst="rect">
            <a:avLst/>
          </a:prstGeom>
          <a:noFill/>
          <a:effectLst/>
        </p:spPr>
        <p:txBody>
          <a:bodyPr wrap="square" lIns="0" tIns="0" rIns="0" bIns="0" rtlCol="0">
            <a:spAutoFit/>
          </a:bodyPr>
          <a:lstStyle/>
          <a:p>
            <a:pPr algn="ctr">
              <a:buNone/>
            </a:pPr>
            <a:r>
              <a:rPr lang="en-US" sz="1400" dirty="0" smtClean="0">
                <a:solidFill>
                  <a:srgbClr val="9A9B9B"/>
                </a:solidFill>
              </a:rPr>
              <a:t>Save on taxes</a:t>
            </a:r>
            <a:endParaRPr lang="en-US" sz="1400" b="0" dirty="0" smtClean="0">
              <a:solidFill>
                <a:srgbClr val="9A9B9B"/>
              </a:solidFill>
              <a:latin typeface="Arial"/>
              <a:cs typeface="Arial"/>
            </a:endParaRPr>
          </a:p>
        </p:txBody>
      </p:sp>
      <p:sp>
        <p:nvSpPr>
          <p:cNvPr id="12" name="TextBox 11"/>
          <p:cNvSpPr txBox="1"/>
          <p:nvPr/>
        </p:nvSpPr>
        <p:spPr>
          <a:xfrm>
            <a:off x="6370841" y="3925323"/>
            <a:ext cx="1735570" cy="409343"/>
          </a:xfrm>
          <a:prstGeom prst="rect">
            <a:avLst/>
          </a:prstGeom>
          <a:noFill/>
          <a:effectLst/>
        </p:spPr>
        <p:txBody>
          <a:bodyPr wrap="square" lIns="0" tIns="0" rIns="0" bIns="0" rtlCol="0">
            <a:spAutoFit/>
          </a:bodyPr>
          <a:lstStyle/>
          <a:p>
            <a:pPr algn="ctr">
              <a:buNone/>
            </a:pPr>
            <a:r>
              <a:rPr lang="en-US" sz="1400" dirty="0" smtClean="0">
                <a:solidFill>
                  <a:srgbClr val="9A9B9B"/>
                </a:solidFill>
              </a:rPr>
              <a:t>Pay for eligible medical expenses</a:t>
            </a:r>
            <a:endParaRPr lang="en-US" sz="1400" b="0" dirty="0" smtClean="0">
              <a:solidFill>
                <a:srgbClr val="9A9B9B"/>
              </a:solidFill>
              <a:latin typeface="Arial"/>
              <a:cs typeface="Arial"/>
            </a:endParaRPr>
          </a:p>
        </p:txBody>
      </p:sp>
      <p:sp>
        <p:nvSpPr>
          <p:cNvPr id="14"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16</a:t>
            </a:fld>
            <a:endParaRPr lang="en-US"/>
          </a:p>
        </p:txBody>
      </p:sp>
    </p:spTree>
    <p:extLst>
      <p:ext uri="{BB962C8B-B14F-4D97-AF65-F5344CB8AC3E}">
        <p14:creationId xmlns:p14="http://schemas.microsoft.com/office/powerpoint/2010/main" val="2503191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22" presetClass="entr" presetSubtype="8" repeatCount="200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par>
                                <p:cTn id="14" presetID="22" presetClass="entr" presetSubtype="8" repeatCount="200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3500"/>
                            </p:stCondLst>
                            <p:childTnLst>
                              <p:par>
                                <p:cTn id="22" presetID="10" presetClass="entr" presetSubtype="0" fill="hold" nodeType="after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your Health Advantage FSA to pay for eligible expenses</a:t>
            </a:r>
            <a:endParaRPr lang="en-US" dirty="0"/>
          </a:p>
        </p:txBody>
      </p:sp>
      <p:sp>
        <p:nvSpPr>
          <p:cNvPr id="6" name="Content Placeholder 5"/>
          <p:cNvSpPr>
            <a:spLocks noGrp="1"/>
          </p:cNvSpPr>
          <p:nvPr>
            <p:ph idx="1"/>
          </p:nvPr>
        </p:nvSpPr>
        <p:spPr>
          <a:xfrm>
            <a:off x="457201" y="960438"/>
            <a:ext cx="4471987" cy="3971779"/>
          </a:xfrm>
        </p:spPr>
        <p:txBody>
          <a:bodyPr/>
          <a:lstStyle/>
          <a:p>
            <a:pPr marL="0" indent="0">
              <a:buNone/>
            </a:pPr>
            <a:r>
              <a:rPr lang="en-US" sz="1800" dirty="0" smtClean="0">
                <a:solidFill>
                  <a:schemeClr val="accent2"/>
                </a:solidFill>
              </a:rPr>
              <a:t>Pay for these services and more</a:t>
            </a:r>
          </a:p>
          <a:p>
            <a:pPr lvl="0">
              <a:buClr>
                <a:schemeClr val="accent2"/>
              </a:buClr>
            </a:pPr>
            <a:r>
              <a:rPr lang="en-US" dirty="0" smtClean="0"/>
              <a:t>Doctor’s office visit copays </a:t>
            </a:r>
          </a:p>
          <a:p>
            <a:pPr lvl="0">
              <a:buClr>
                <a:schemeClr val="accent2"/>
              </a:buClr>
            </a:pPr>
            <a:r>
              <a:rPr lang="en-US" dirty="0" smtClean="0"/>
              <a:t>Chiropractic services</a:t>
            </a:r>
          </a:p>
          <a:p>
            <a:pPr lvl="0">
              <a:buClr>
                <a:schemeClr val="accent2"/>
              </a:buClr>
            </a:pPr>
            <a:r>
              <a:rPr lang="en-US" dirty="0" smtClean="0"/>
              <a:t>Prescriptions</a:t>
            </a:r>
          </a:p>
          <a:p>
            <a:pPr lvl="0">
              <a:buClr>
                <a:schemeClr val="accent2"/>
              </a:buClr>
            </a:pPr>
            <a:r>
              <a:rPr lang="en-US" dirty="0" smtClean="0"/>
              <a:t>Dental care (including extractions and braces)</a:t>
            </a:r>
          </a:p>
          <a:p>
            <a:pPr lvl="0">
              <a:buClr>
                <a:schemeClr val="accent2"/>
              </a:buClr>
            </a:pPr>
            <a:r>
              <a:rPr lang="en-US" dirty="0" smtClean="0"/>
              <a:t>Vision care (including contacts, prescription sunglasses and LASIK)</a:t>
            </a:r>
          </a:p>
          <a:p>
            <a:pPr lvl="0">
              <a:buClr>
                <a:schemeClr val="accent2"/>
              </a:buClr>
            </a:pPr>
            <a:r>
              <a:rPr lang="en-US" dirty="0" smtClean="0"/>
              <a:t>Dependent care</a:t>
            </a:r>
            <a:endParaRPr lang="en-US" dirty="0"/>
          </a:p>
        </p:txBody>
      </p:sp>
      <p:sp>
        <p:nvSpPr>
          <p:cNvPr id="18"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17</a:t>
            </a:fld>
            <a:endParaRPr lang="en-US"/>
          </a:p>
        </p:txBody>
      </p:sp>
      <p:grpSp>
        <p:nvGrpSpPr>
          <p:cNvPr id="30" name="Group 29"/>
          <p:cNvGrpSpPr/>
          <p:nvPr/>
        </p:nvGrpSpPr>
        <p:grpSpPr>
          <a:xfrm>
            <a:off x="457200" y="5347855"/>
            <a:ext cx="8228013" cy="824346"/>
            <a:chOff x="457200" y="5347855"/>
            <a:chExt cx="8228013" cy="824346"/>
          </a:xfrm>
        </p:grpSpPr>
        <p:sp>
          <p:nvSpPr>
            <p:cNvPr id="31" name="Rectangle 30"/>
            <p:cNvSpPr>
              <a:spLocks noChangeArrowheads="1"/>
            </p:cNvSpPr>
            <p:nvPr/>
          </p:nvSpPr>
          <p:spPr bwMode="auto">
            <a:xfrm>
              <a:off x="457200" y="5347855"/>
              <a:ext cx="8228013" cy="824346"/>
            </a:xfrm>
            <a:prstGeom prst="rect">
              <a:avLst/>
            </a:prstGeom>
            <a:solidFill>
              <a:schemeClr val="accent2"/>
            </a:solidFill>
            <a:ln w="19050">
              <a:noFill/>
              <a:prstDash val="sysDot"/>
              <a:miter lim="800000"/>
              <a:headEnd/>
              <a:tailEnd/>
            </a:ln>
            <a:effectLst/>
          </p:spPr>
          <p:txBody>
            <a:bodyPr wrap="square" lIns="182880" tIns="182880" rIns="182880" bIns="182880" anchor="ctr" anchorCtr="0">
              <a:noAutofit/>
            </a:bodyPr>
            <a:lstStyle/>
            <a:p>
              <a:pPr marL="628650">
                <a:spcAft>
                  <a:spcPts val="0"/>
                </a:spcAft>
                <a:buNone/>
                <a:defRPr/>
              </a:pPr>
              <a:r>
                <a:rPr lang="en-US" sz="1800" dirty="0" smtClean="0">
                  <a:solidFill>
                    <a:schemeClr val="bg1"/>
                  </a:solidFill>
                </a:rPr>
                <a:t>Keep your receipts!</a:t>
              </a:r>
              <a:endParaRPr lang="en-US" sz="1800" dirty="0">
                <a:solidFill>
                  <a:schemeClr val="bg1"/>
                </a:solidFill>
              </a:endParaRPr>
            </a:p>
          </p:txBody>
        </p:sp>
        <p:grpSp>
          <p:nvGrpSpPr>
            <p:cNvPr id="32" name="Group 31"/>
            <p:cNvGrpSpPr/>
            <p:nvPr/>
          </p:nvGrpSpPr>
          <p:grpSpPr>
            <a:xfrm>
              <a:off x="599995" y="5475865"/>
              <a:ext cx="452135" cy="568325"/>
              <a:chOff x="541338" y="5400675"/>
              <a:chExt cx="568326" cy="714375"/>
            </a:xfrm>
          </p:grpSpPr>
          <p:sp>
            <p:nvSpPr>
              <p:cNvPr id="34" name="Freeform 7"/>
              <p:cNvSpPr>
                <a:spLocks/>
              </p:cNvSpPr>
              <p:nvPr/>
            </p:nvSpPr>
            <p:spPr bwMode="auto">
              <a:xfrm>
                <a:off x="606426" y="5400675"/>
                <a:ext cx="503238" cy="647700"/>
              </a:xfrm>
              <a:custGeom>
                <a:avLst/>
                <a:gdLst>
                  <a:gd name="T0" fmla="*/ 1266 w 1270"/>
                  <a:gd name="T1" fmla="*/ 468 h 1632"/>
                  <a:gd name="T2" fmla="*/ 802 w 1270"/>
                  <a:gd name="T3" fmla="*/ 4 h 1632"/>
                  <a:gd name="T4" fmla="*/ 800 w 1270"/>
                  <a:gd name="T5" fmla="*/ 0 h 1632"/>
                  <a:gd name="T6" fmla="*/ 762 w 1270"/>
                  <a:gd name="T7" fmla="*/ 0 h 1632"/>
                  <a:gd name="T8" fmla="*/ 183 w 1270"/>
                  <a:gd name="T9" fmla="*/ 0 h 1632"/>
                  <a:gd name="T10" fmla="*/ 183 w 1270"/>
                  <a:gd name="T11" fmla="*/ 0 h 1632"/>
                  <a:gd name="T12" fmla="*/ 168 w 1270"/>
                  <a:gd name="T13" fmla="*/ 0 h 1632"/>
                  <a:gd name="T14" fmla="*/ 154 w 1270"/>
                  <a:gd name="T15" fmla="*/ 3 h 1632"/>
                  <a:gd name="T16" fmla="*/ 139 w 1270"/>
                  <a:gd name="T17" fmla="*/ 4 h 1632"/>
                  <a:gd name="T18" fmla="*/ 126 w 1270"/>
                  <a:gd name="T19" fmla="*/ 8 h 1632"/>
                  <a:gd name="T20" fmla="*/ 112 w 1270"/>
                  <a:gd name="T21" fmla="*/ 12 h 1632"/>
                  <a:gd name="T22" fmla="*/ 99 w 1270"/>
                  <a:gd name="T23" fmla="*/ 17 h 1632"/>
                  <a:gd name="T24" fmla="*/ 87 w 1270"/>
                  <a:gd name="T25" fmla="*/ 24 h 1632"/>
                  <a:gd name="T26" fmla="*/ 75 w 1270"/>
                  <a:gd name="T27" fmla="*/ 30 h 1632"/>
                  <a:gd name="T28" fmla="*/ 63 w 1270"/>
                  <a:gd name="T29" fmla="*/ 37 h 1632"/>
                  <a:gd name="T30" fmla="*/ 52 w 1270"/>
                  <a:gd name="T31" fmla="*/ 46 h 1632"/>
                  <a:gd name="T32" fmla="*/ 42 w 1270"/>
                  <a:gd name="T33" fmla="*/ 54 h 1632"/>
                  <a:gd name="T34" fmla="*/ 32 w 1270"/>
                  <a:gd name="T35" fmla="*/ 63 h 1632"/>
                  <a:gd name="T36" fmla="*/ 23 w 1270"/>
                  <a:gd name="T37" fmla="*/ 73 h 1632"/>
                  <a:gd name="T38" fmla="*/ 15 w 1270"/>
                  <a:gd name="T39" fmla="*/ 84 h 1632"/>
                  <a:gd name="T40" fmla="*/ 7 w 1270"/>
                  <a:gd name="T41" fmla="*/ 96 h 1632"/>
                  <a:gd name="T42" fmla="*/ 0 w 1270"/>
                  <a:gd name="T43" fmla="*/ 106 h 1632"/>
                  <a:gd name="T44" fmla="*/ 0 w 1270"/>
                  <a:gd name="T45" fmla="*/ 106 h 1632"/>
                  <a:gd name="T46" fmla="*/ 24 w 1270"/>
                  <a:gd name="T47" fmla="*/ 96 h 1632"/>
                  <a:gd name="T48" fmla="*/ 36 w 1270"/>
                  <a:gd name="T49" fmla="*/ 92 h 1632"/>
                  <a:gd name="T50" fmla="*/ 49 w 1270"/>
                  <a:gd name="T51" fmla="*/ 88 h 1632"/>
                  <a:gd name="T52" fmla="*/ 62 w 1270"/>
                  <a:gd name="T53" fmla="*/ 85 h 1632"/>
                  <a:gd name="T54" fmla="*/ 75 w 1270"/>
                  <a:gd name="T55" fmla="*/ 83 h 1632"/>
                  <a:gd name="T56" fmla="*/ 88 w 1270"/>
                  <a:gd name="T57" fmla="*/ 81 h 1632"/>
                  <a:gd name="T58" fmla="*/ 101 w 1270"/>
                  <a:gd name="T59" fmla="*/ 81 h 1632"/>
                  <a:gd name="T60" fmla="*/ 680 w 1270"/>
                  <a:gd name="T61" fmla="*/ 81 h 1632"/>
                  <a:gd name="T62" fmla="*/ 718 w 1270"/>
                  <a:gd name="T63" fmla="*/ 81 h 1632"/>
                  <a:gd name="T64" fmla="*/ 721 w 1270"/>
                  <a:gd name="T65" fmla="*/ 85 h 1632"/>
                  <a:gd name="T66" fmla="*/ 1185 w 1270"/>
                  <a:gd name="T67" fmla="*/ 550 h 1632"/>
                  <a:gd name="T68" fmla="*/ 1189 w 1270"/>
                  <a:gd name="T69" fmla="*/ 552 h 1632"/>
                  <a:gd name="T70" fmla="*/ 1189 w 1270"/>
                  <a:gd name="T71" fmla="*/ 590 h 1632"/>
                  <a:gd name="T72" fmla="*/ 1189 w 1270"/>
                  <a:gd name="T73" fmla="*/ 1548 h 1632"/>
                  <a:gd name="T74" fmla="*/ 1189 w 1270"/>
                  <a:gd name="T75" fmla="*/ 1548 h 1632"/>
                  <a:gd name="T76" fmla="*/ 1187 w 1270"/>
                  <a:gd name="T77" fmla="*/ 1570 h 1632"/>
                  <a:gd name="T78" fmla="*/ 1184 w 1270"/>
                  <a:gd name="T79" fmla="*/ 1593 h 1632"/>
                  <a:gd name="T80" fmla="*/ 1177 w 1270"/>
                  <a:gd name="T81" fmla="*/ 1612 h 1632"/>
                  <a:gd name="T82" fmla="*/ 1168 w 1270"/>
                  <a:gd name="T83" fmla="*/ 1632 h 1632"/>
                  <a:gd name="T84" fmla="*/ 1168 w 1270"/>
                  <a:gd name="T85" fmla="*/ 1632 h 1632"/>
                  <a:gd name="T86" fmla="*/ 1180 w 1270"/>
                  <a:gd name="T87" fmla="*/ 1626 h 1632"/>
                  <a:gd name="T88" fmla="*/ 1190 w 1270"/>
                  <a:gd name="T89" fmla="*/ 1619 h 1632"/>
                  <a:gd name="T90" fmla="*/ 1199 w 1270"/>
                  <a:gd name="T91" fmla="*/ 1611 h 1632"/>
                  <a:gd name="T92" fmla="*/ 1210 w 1270"/>
                  <a:gd name="T93" fmla="*/ 1603 h 1632"/>
                  <a:gd name="T94" fmla="*/ 1219 w 1270"/>
                  <a:gd name="T95" fmla="*/ 1594 h 1632"/>
                  <a:gd name="T96" fmla="*/ 1227 w 1270"/>
                  <a:gd name="T97" fmla="*/ 1585 h 1632"/>
                  <a:gd name="T98" fmla="*/ 1235 w 1270"/>
                  <a:gd name="T99" fmla="*/ 1574 h 1632"/>
                  <a:gd name="T100" fmla="*/ 1241 w 1270"/>
                  <a:gd name="T101" fmla="*/ 1564 h 1632"/>
                  <a:gd name="T102" fmla="*/ 1248 w 1270"/>
                  <a:gd name="T103" fmla="*/ 1553 h 1632"/>
                  <a:gd name="T104" fmla="*/ 1254 w 1270"/>
                  <a:gd name="T105" fmla="*/ 1542 h 1632"/>
                  <a:gd name="T106" fmla="*/ 1258 w 1270"/>
                  <a:gd name="T107" fmla="*/ 1530 h 1632"/>
                  <a:gd name="T108" fmla="*/ 1262 w 1270"/>
                  <a:gd name="T109" fmla="*/ 1518 h 1632"/>
                  <a:gd name="T110" fmla="*/ 1266 w 1270"/>
                  <a:gd name="T111" fmla="*/ 1506 h 1632"/>
                  <a:gd name="T112" fmla="*/ 1269 w 1270"/>
                  <a:gd name="T113" fmla="*/ 1493 h 1632"/>
                  <a:gd name="T114" fmla="*/ 1270 w 1270"/>
                  <a:gd name="T115" fmla="*/ 1480 h 1632"/>
                  <a:gd name="T116" fmla="*/ 1270 w 1270"/>
                  <a:gd name="T117" fmla="*/ 1467 h 1632"/>
                  <a:gd name="T118" fmla="*/ 1270 w 1270"/>
                  <a:gd name="T119" fmla="*/ 509 h 1632"/>
                  <a:gd name="T120" fmla="*/ 1270 w 1270"/>
                  <a:gd name="T121" fmla="*/ 471 h 1632"/>
                  <a:gd name="T122" fmla="*/ 1266 w 1270"/>
                  <a:gd name="T123" fmla="*/ 468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0" h="1632">
                    <a:moveTo>
                      <a:pt x="1266" y="468"/>
                    </a:moveTo>
                    <a:lnTo>
                      <a:pt x="802" y="4"/>
                    </a:lnTo>
                    <a:lnTo>
                      <a:pt x="800" y="0"/>
                    </a:lnTo>
                    <a:lnTo>
                      <a:pt x="762" y="0"/>
                    </a:lnTo>
                    <a:lnTo>
                      <a:pt x="183" y="0"/>
                    </a:lnTo>
                    <a:lnTo>
                      <a:pt x="183" y="0"/>
                    </a:lnTo>
                    <a:lnTo>
                      <a:pt x="168" y="0"/>
                    </a:lnTo>
                    <a:lnTo>
                      <a:pt x="154" y="3"/>
                    </a:lnTo>
                    <a:lnTo>
                      <a:pt x="139" y="4"/>
                    </a:lnTo>
                    <a:lnTo>
                      <a:pt x="126" y="8"/>
                    </a:lnTo>
                    <a:lnTo>
                      <a:pt x="112" y="12"/>
                    </a:lnTo>
                    <a:lnTo>
                      <a:pt x="99" y="17"/>
                    </a:lnTo>
                    <a:lnTo>
                      <a:pt x="87" y="24"/>
                    </a:lnTo>
                    <a:lnTo>
                      <a:pt x="75" y="30"/>
                    </a:lnTo>
                    <a:lnTo>
                      <a:pt x="63" y="37"/>
                    </a:lnTo>
                    <a:lnTo>
                      <a:pt x="52" y="46"/>
                    </a:lnTo>
                    <a:lnTo>
                      <a:pt x="42" y="54"/>
                    </a:lnTo>
                    <a:lnTo>
                      <a:pt x="32" y="63"/>
                    </a:lnTo>
                    <a:lnTo>
                      <a:pt x="23" y="73"/>
                    </a:lnTo>
                    <a:lnTo>
                      <a:pt x="15" y="84"/>
                    </a:lnTo>
                    <a:lnTo>
                      <a:pt x="7" y="96"/>
                    </a:lnTo>
                    <a:lnTo>
                      <a:pt x="0" y="106"/>
                    </a:lnTo>
                    <a:lnTo>
                      <a:pt x="0" y="106"/>
                    </a:lnTo>
                    <a:lnTo>
                      <a:pt x="24" y="96"/>
                    </a:lnTo>
                    <a:lnTo>
                      <a:pt x="36" y="92"/>
                    </a:lnTo>
                    <a:lnTo>
                      <a:pt x="49" y="88"/>
                    </a:lnTo>
                    <a:lnTo>
                      <a:pt x="62" y="85"/>
                    </a:lnTo>
                    <a:lnTo>
                      <a:pt x="75" y="83"/>
                    </a:lnTo>
                    <a:lnTo>
                      <a:pt x="88" y="81"/>
                    </a:lnTo>
                    <a:lnTo>
                      <a:pt x="101" y="81"/>
                    </a:lnTo>
                    <a:lnTo>
                      <a:pt x="680" y="81"/>
                    </a:lnTo>
                    <a:lnTo>
                      <a:pt x="718" y="81"/>
                    </a:lnTo>
                    <a:lnTo>
                      <a:pt x="721" y="85"/>
                    </a:lnTo>
                    <a:lnTo>
                      <a:pt x="1185" y="550"/>
                    </a:lnTo>
                    <a:lnTo>
                      <a:pt x="1189" y="552"/>
                    </a:lnTo>
                    <a:lnTo>
                      <a:pt x="1189" y="590"/>
                    </a:lnTo>
                    <a:lnTo>
                      <a:pt x="1189" y="1548"/>
                    </a:lnTo>
                    <a:lnTo>
                      <a:pt x="1189" y="1548"/>
                    </a:lnTo>
                    <a:lnTo>
                      <a:pt x="1187" y="1570"/>
                    </a:lnTo>
                    <a:lnTo>
                      <a:pt x="1184" y="1593"/>
                    </a:lnTo>
                    <a:lnTo>
                      <a:pt x="1177" y="1612"/>
                    </a:lnTo>
                    <a:lnTo>
                      <a:pt x="1168" y="1632"/>
                    </a:lnTo>
                    <a:lnTo>
                      <a:pt x="1168" y="1632"/>
                    </a:lnTo>
                    <a:lnTo>
                      <a:pt x="1180" y="1626"/>
                    </a:lnTo>
                    <a:lnTo>
                      <a:pt x="1190" y="1619"/>
                    </a:lnTo>
                    <a:lnTo>
                      <a:pt x="1199" y="1611"/>
                    </a:lnTo>
                    <a:lnTo>
                      <a:pt x="1210" y="1603"/>
                    </a:lnTo>
                    <a:lnTo>
                      <a:pt x="1219" y="1594"/>
                    </a:lnTo>
                    <a:lnTo>
                      <a:pt x="1227" y="1585"/>
                    </a:lnTo>
                    <a:lnTo>
                      <a:pt x="1235" y="1574"/>
                    </a:lnTo>
                    <a:lnTo>
                      <a:pt x="1241" y="1564"/>
                    </a:lnTo>
                    <a:lnTo>
                      <a:pt x="1248" y="1553"/>
                    </a:lnTo>
                    <a:lnTo>
                      <a:pt x="1254" y="1542"/>
                    </a:lnTo>
                    <a:lnTo>
                      <a:pt x="1258" y="1530"/>
                    </a:lnTo>
                    <a:lnTo>
                      <a:pt x="1262" y="1518"/>
                    </a:lnTo>
                    <a:lnTo>
                      <a:pt x="1266" y="1506"/>
                    </a:lnTo>
                    <a:lnTo>
                      <a:pt x="1269" y="1493"/>
                    </a:lnTo>
                    <a:lnTo>
                      <a:pt x="1270" y="1480"/>
                    </a:lnTo>
                    <a:lnTo>
                      <a:pt x="1270" y="1467"/>
                    </a:lnTo>
                    <a:lnTo>
                      <a:pt x="1270" y="509"/>
                    </a:lnTo>
                    <a:lnTo>
                      <a:pt x="1270" y="471"/>
                    </a:lnTo>
                    <a:lnTo>
                      <a:pt x="1266" y="4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noEditPoints="1"/>
              </p:cNvSpPr>
              <p:nvPr/>
            </p:nvSpPr>
            <p:spPr bwMode="auto">
              <a:xfrm>
                <a:off x="541338" y="5457825"/>
                <a:ext cx="511175" cy="657225"/>
              </a:xfrm>
              <a:custGeom>
                <a:avLst/>
                <a:gdLst>
                  <a:gd name="T0" fmla="*/ 819 w 1289"/>
                  <a:gd name="T1" fmla="*/ 0 h 1657"/>
                  <a:gd name="T2" fmla="*/ 203 w 1289"/>
                  <a:gd name="T3" fmla="*/ 0 h 1657"/>
                  <a:gd name="T4" fmla="*/ 143 w 1289"/>
                  <a:gd name="T5" fmla="*/ 8 h 1657"/>
                  <a:gd name="T6" fmla="*/ 89 w 1289"/>
                  <a:gd name="T7" fmla="*/ 31 h 1657"/>
                  <a:gd name="T8" fmla="*/ 46 w 1289"/>
                  <a:gd name="T9" fmla="*/ 68 h 1657"/>
                  <a:gd name="T10" fmla="*/ 16 w 1289"/>
                  <a:gd name="T11" fmla="*/ 115 h 1657"/>
                  <a:gd name="T12" fmla="*/ 1 w 1289"/>
                  <a:gd name="T13" fmla="*/ 171 h 1657"/>
                  <a:gd name="T14" fmla="*/ 0 w 1289"/>
                  <a:gd name="T15" fmla="*/ 1467 h 1657"/>
                  <a:gd name="T16" fmla="*/ 9 w 1289"/>
                  <a:gd name="T17" fmla="*/ 1523 h 1657"/>
                  <a:gd name="T18" fmla="*/ 34 w 1289"/>
                  <a:gd name="T19" fmla="*/ 1573 h 1657"/>
                  <a:gd name="T20" fmla="*/ 73 w 1289"/>
                  <a:gd name="T21" fmla="*/ 1614 h 1657"/>
                  <a:gd name="T22" fmla="*/ 124 w 1289"/>
                  <a:gd name="T23" fmla="*/ 1643 h 1657"/>
                  <a:gd name="T24" fmla="*/ 182 w 1289"/>
                  <a:gd name="T25" fmla="*/ 1656 h 1657"/>
                  <a:gd name="T26" fmla="*/ 1086 w 1289"/>
                  <a:gd name="T27" fmla="*/ 1657 h 1657"/>
                  <a:gd name="T28" fmla="*/ 1146 w 1289"/>
                  <a:gd name="T29" fmla="*/ 1649 h 1657"/>
                  <a:gd name="T30" fmla="*/ 1200 w 1289"/>
                  <a:gd name="T31" fmla="*/ 1624 h 1657"/>
                  <a:gd name="T32" fmla="*/ 1243 w 1289"/>
                  <a:gd name="T33" fmla="*/ 1587 h 1657"/>
                  <a:gd name="T34" fmla="*/ 1273 w 1289"/>
                  <a:gd name="T35" fmla="*/ 1540 h 1657"/>
                  <a:gd name="T36" fmla="*/ 1289 w 1289"/>
                  <a:gd name="T37" fmla="*/ 1486 h 1657"/>
                  <a:gd name="T38" fmla="*/ 1289 w 1289"/>
                  <a:gd name="T39" fmla="*/ 471 h 1657"/>
                  <a:gd name="T40" fmla="*/ 1229 w 1289"/>
                  <a:gd name="T41" fmla="*/ 1467 h 1657"/>
                  <a:gd name="T42" fmla="*/ 1222 w 1289"/>
                  <a:gd name="T43" fmla="*/ 1505 h 1657"/>
                  <a:gd name="T44" fmla="*/ 1204 w 1289"/>
                  <a:gd name="T45" fmla="*/ 1539 h 1657"/>
                  <a:gd name="T46" fmla="*/ 1177 w 1289"/>
                  <a:gd name="T47" fmla="*/ 1566 h 1657"/>
                  <a:gd name="T48" fmla="*/ 1142 w 1289"/>
                  <a:gd name="T49" fmla="*/ 1586 h 1657"/>
                  <a:gd name="T50" fmla="*/ 1102 w 1289"/>
                  <a:gd name="T51" fmla="*/ 1595 h 1657"/>
                  <a:gd name="T52" fmla="*/ 203 w 1289"/>
                  <a:gd name="T53" fmla="*/ 1597 h 1657"/>
                  <a:gd name="T54" fmla="*/ 161 w 1289"/>
                  <a:gd name="T55" fmla="*/ 1590 h 1657"/>
                  <a:gd name="T56" fmla="*/ 123 w 1289"/>
                  <a:gd name="T57" fmla="*/ 1574 h 1657"/>
                  <a:gd name="T58" fmla="*/ 93 w 1289"/>
                  <a:gd name="T59" fmla="*/ 1549 h 1657"/>
                  <a:gd name="T60" fmla="*/ 72 w 1289"/>
                  <a:gd name="T61" fmla="*/ 1517 h 1657"/>
                  <a:gd name="T62" fmla="*/ 62 w 1289"/>
                  <a:gd name="T63" fmla="*/ 1480 h 1657"/>
                  <a:gd name="T64" fmla="*/ 60 w 1289"/>
                  <a:gd name="T65" fmla="*/ 190 h 1657"/>
                  <a:gd name="T66" fmla="*/ 67 w 1289"/>
                  <a:gd name="T67" fmla="*/ 151 h 1657"/>
                  <a:gd name="T68" fmla="*/ 85 w 1289"/>
                  <a:gd name="T69" fmla="*/ 118 h 1657"/>
                  <a:gd name="T70" fmla="*/ 113 w 1289"/>
                  <a:gd name="T71" fmla="*/ 91 h 1657"/>
                  <a:gd name="T72" fmla="*/ 148 w 1289"/>
                  <a:gd name="T73" fmla="*/ 71 h 1657"/>
                  <a:gd name="T74" fmla="*/ 189 w 1289"/>
                  <a:gd name="T75" fmla="*/ 62 h 1657"/>
                  <a:gd name="T76" fmla="*/ 761 w 1289"/>
                  <a:gd name="T77" fmla="*/ 300 h 1657"/>
                  <a:gd name="T78" fmla="*/ 763 w 1289"/>
                  <a:gd name="T79" fmla="*/ 345 h 1657"/>
                  <a:gd name="T80" fmla="*/ 778 w 1289"/>
                  <a:gd name="T81" fmla="*/ 404 h 1657"/>
                  <a:gd name="T82" fmla="*/ 808 w 1289"/>
                  <a:gd name="T83" fmla="*/ 454 h 1657"/>
                  <a:gd name="T84" fmla="*/ 852 w 1289"/>
                  <a:gd name="T85" fmla="*/ 493 h 1657"/>
                  <a:gd name="T86" fmla="*/ 904 w 1289"/>
                  <a:gd name="T87" fmla="*/ 520 h 1657"/>
                  <a:gd name="T88" fmla="*/ 964 w 1289"/>
                  <a:gd name="T89" fmla="*/ 529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9" h="1657">
                    <a:moveTo>
                      <a:pt x="1287" y="467"/>
                    </a:moveTo>
                    <a:lnTo>
                      <a:pt x="823" y="3"/>
                    </a:lnTo>
                    <a:lnTo>
                      <a:pt x="819" y="0"/>
                    </a:lnTo>
                    <a:lnTo>
                      <a:pt x="782" y="0"/>
                    </a:lnTo>
                    <a:lnTo>
                      <a:pt x="203" y="0"/>
                    </a:lnTo>
                    <a:lnTo>
                      <a:pt x="203" y="0"/>
                    </a:lnTo>
                    <a:lnTo>
                      <a:pt x="182" y="0"/>
                    </a:lnTo>
                    <a:lnTo>
                      <a:pt x="162" y="4"/>
                    </a:lnTo>
                    <a:lnTo>
                      <a:pt x="143" y="8"/>
                    </a:lnTo>
                    <a:lnTo>
                      <a:pt x="124" y="14"/>
                    </a:lnTo>
                    <a:lnTo>
                      <a:pt x="106" y="22"/>
                    </a:lnTo>
                    <a:lnTo>
                      <a:pt x="89" y="31"/>
                    </a:lnTo>
                    <a:lnTo>
                      <a:pt x="73" y="43"/>
                    </a:lnTo>
                    <a:lnTo>
                      <a:pt x="59" y="55"/>
                    </a:lnTo>
                    <a:lnTo>
                      <a:pt x="46" y="68"/>
                    </a:lnTo>
                    <a:lnTo>
                      <a:pt x="34" y="84"/>
                    </a:lnTo>
                    <a:lnTo>
                      <a:pt x="25" y="100"/>
                    </a:lnTo>
                    <a:lnTo>
                      <a:pt x="16" y="115"/>
                    </a:lnTo>
                    <a:lnTo>
                      <a:pt x="9" y="134"/>
                    </a:lnTo>
                    <a:lnTo>
                      <a:pt x="4" y="152"/>
                    </a:lnTo>
                    <a:lnTo>
                      <a:pt x="1" y="171"/>
                    </a:lnTo>
                    <a:lnTo>
                      <a:pt x="0" y="190"/>
                    </a:lnTo>
                    <a:lnTo>
                      <a:pt x="0" y="1467"/>
                    </a:lnTo>
                    <a:lnTo>
                      <a:pt x="0" y="1467"/>
                    </a:lnTo>
                    <a:lnTo>
                      <a:pt x="1" y="1486"/>
                    </a:lnTo>
                    <a:lnTo>
                      <a:pt x="4" y="1505"/>
                    </a:lnTo>
                    <a:lnTo>
                      <a:pt x="9" y="1523"/>
                    </a:lnTo>
                    <a:lnTo>
                      <a:pt x="16" y="1540"/>
                    </a:lnTo>
                    <a:lnTo>
                      <a:pt x="25" y="1557"/>
                    </a:lnTo>
                    <a:lnTo>
                      <a:pt x="34" y="1573"/>
                    </a:lnTo>
                    <a:lnTo>
                      <a:pt x="46" y="1587"/>
                    </a:lnTo>
                    <a:lnTo>
                      <a:pt x="59" y="1602"/>
                    </a:lnTo>
                    <a:lnTo>
                      <a:pt x="73" y="1614"/>
                    </a:lnTo>
                    <a:lnTo>
                      <a:pt x="89" y="1624"/>
                    </a:lnTo>
                    <a:lnTo>
                      <a:pt x="106" y="1635"/>
                    </a:lnTo>
                    <a:lnTo>
                      <a:pt x="124" y="1643"/>
                    </a:lnTo>
                    <a:lnTo>
                      <a:pt x="143" y="1649"/>
                    </a:lnTo>
                    <a:lnTo>
                      <a:pt x="162" y="1653"/>
                    </a:lnTo>
                    <a:lnTo>
                      <a:pt x="182" y="1656"/>
                    </a:lnTo>
                    <a:lnTo>
                      <a:pt x="203" y="1657"/>
                    </a:lnTo>
                    <a:lnTo>
                      <a:pt x="1086" y="1657"/>
                    </a:lnTo>
                    <a:lnTo>
                      <a:pt x="1086" y="1657"/>
                    </a:lnTo>
                    <a:lnTo>
                      <a:pt x="1107" y="1656"/>
                    </a:lnTo>
                    <a:lnTo>
                      <a:pt x="1128" y="1653"/>
                    </a:lnTo>
                    <a:lnTo>
                      <a:pt x="1146" y="1649"/>
                    </a:lnTo>
                    <a:lnTo>
                      <a:pt x="1166" y="1643"/>
                    </a:lnTo>
                    <a:lnTo>
                      <a:pt x="1183" y="1635"/>
                    </a:lnTo>
                    <a:lnTo>
                      <a:pt x="1200" y="1624"/>
                    </a:lnTo>
                    <a:lnTo>
                      <a:pt x="1216" y="1614"/>
                    </a:lnTo>
                    <a:lnTo>
                      <a:pt x="1230" y="1602"/>
                    </a:lnTo>
                    <a:lnTo>
                      <a:pt x="1243" y="1587"/>
                    </a:lnTo>
                    <a:lnTo>
                      <a:pt x="1255" y="1573"/>
                    </a:lnTo>
                    <a:lnTo>
                      <a:pt x="1266" y="1557"/>
                    </a:lnTo>
                    <a:lnTo>
                      <a:pt x="1273" y="1540"/>
                    </a:lnTo>
                    <a:lnTo>
                      <a:pt x="1280" y="1523"/>
                    </a:lnTo>
                    <a:lnTo>
                      <a:pt x="1285" y="1505"/>
                    </a:lnTo>
                    <a:lnTo>
                      <a:pt x="1289" y="1486"/>
                    </a:lnTo>
                    <a:lnTo>
                      <a:pt x="1289" y="1467"/>
                    </a:lnTo>
                    <a:lnTo>
                      <a:pt x="1289" y="508"/>
                    </a:lnTo>
                    <a:lnTo>
                      <a:pt x="1289" y="471"/>
                    </a:lnTo>
                    <a:lnTo>
                      <a:pt x="1287" y="467"/>
                    </a:lnTo>
                    <a:close/>
                    <a:moveTo>
                      <a:pt x="1229" y="1467"/>
                    </a:moveTo>
                    <a:lnTo>
                      <a:pt x="1229" y="1467"/>
                    </a:lnTo>
                    <a:lnTo>
                      <a:pt x="1228" y="1480"/>
                    </a:lnTo>
                    <a:lnTo>
                      <a:pt x="1226" y="1493"/>
                    </a:lnTo>
                    <a:lnTo>
                      <a:pt x="1222" y="1505"/>
                    </a:lnTo>
                    <a:lnTo>
                      <a:pt x="1217" y="1517"/>
                    </a:lnTo>
                    <a:lnTo>
                      <a:pt x="1212" y="1528"/>
                    </a:lnTo>
                    <a:lnTo>
                      <a:pt x="1204" y="1539"/>
                    </a:lnTo>
                    <a:lnTo>
                      <a:pt x="1196" y="1549"/>
                    </a:lnTo>
                    <a:lnTo>
                      <a:pt x="1187" y="1559"/>
                    </a:lnTo>
                    <a:lnTo>
                      <a:pt x="1177" y="1566"/>
                    </a:lnTo>
                    <a:lnTo>
                      <a:pt x="1166" y="1574"/>
                    </a:lnTo>
                    <a:lnTo>
                      <a:pt x="1154" y="1581"/>
                    </a:lnTo>
                    <a:lnTo>
                      <a:pt x="1142" y="1586"/>
                    </a:lnTo>
                    <a:lnTo>
                      <a:pt x="1129" y="1590"/>
                    </a:lnTo>
                    <a:lnTo>
                      <a:pt x="1115" y="1594"/>
                    </a:lnTo>
                    <a:lnTo>
                      <a:pt x="1102" y="1595"/>
                    </a:lnTo>
                    <a:lnTo>
                      <a:pt x="1086" y="1597"/>
                    </a:lnTo>
                    <a:lnTo>
                      <a:pt x="203" y="1597"/>
                    </a:lnTo>
                    <a:lnTo>
                      <a:pt x="203" y="1597"/>
                    </a:lnTo>
                    <a:lnTo>
                      <a:pt x="189" y="1595"/>
                    </a:lnTo>
                    <a:lnTo>
                      <a:pt x="174" y="1594"/>
                    </a:lnTo>
                    <a:lnTo>
                      <a:pt x="161" y="1590"/>
                    </a:lnTo>
                    <a:lnTo>
                      <a:pt x="148" y="1586"/>
                    </a:lnTo>
                    <a:lnTo>
                      <a:pt x="135" y="1581"/>
                    </a:lnTo>
                    <a:lnTo>
                      <a:pt x="123" y="1574"/>
                    </a:lnTo>
                    <a:lnTo>
                      <a:pt x="113" y="1566"/>
                    </a:lnTo>
                    <a:lnTo>
                      <a:pt x="102" y="1559"/>
                    </a:lnTo>
                    <a:lnTo>
                      <a:pt x="93" y="1549"/>
                    </a:lnTo>
                    <a:lnTo>
                      <a:pt x="85" y="1539"/>
                    </a:lnTo>
                    <a:lnTo>
                      <a:pt x="79" y="1528"/>
                    </a:lnTo>
                    <a:lnTo>
                      <a:pt x="72" y="1517"/>
                    </a:lnTo>
                    <a:lnTo>
                      <a:pt x="67" y="1505"/>
                    </a:lnTo>
                    <a:lnTo>
                      <a:pt x="64" y="1493"/>
                    </a:lnTo>
                    <a:lnTo>
                      <a:pt x="62" y="1480"/>
                    </a:lnTo>
                    <a:lnTo>
                      <a:pt x="60" y="1467"/>
                    </a:lnTo>
                    <a:lnTo>
                      <a:pt x="60" y="190"/>
                    </a:lnTo>
                    <a:lnTo>
                      <a:pt x="60" y="190"/>
                    </a:lnTo>
                    <a:lnTo>
                      <a:pt x="62" y="177"/>
                    </a:lnTo>
                    <a:lnTo>
                      <a:pt x="64" y="164"/>
                    </a:lnTo>
                    <a:lnTo>
                      <a:pt x="67" y="151"/>
                    </a:lnTo>
                    <a:lnTo>
                      <a:pt x="72" y="139"/>
                    </a:lnTo>
                    <a:lnTo>
                      <a:pt x="79" y="129"/>
                    </a:lnTo>
                    <a:lnTo>
                      <a:pt x="85" y="118"/>
                    </a:lnTo>
                    <a:lnTo>
                      <a:pt x="93" y="108"/>
                    </a:lnTo>
                    <a:lnTo>
                      <a:pt x="102" y="98"/>
                    </a:lnTo>
                    <a:lnTo>
                      <a:pt x="113" y="91"/>
                    </a:lnTo>
                    <a:lnTo>
                      <a:pt x="123" y="83"/>
                    </a:lnTo>
                    <a:lnTo>
                      <a:pt x="135" y="76"/>
                    </a:lnTo>
                    <a:lnTo>
                      <a:pt x="148" y="71"/>
                    </a:lnTo>
                    <a:lnTo>
                      <a:pt x="161" y="67"/>
                    </a:lnTo>
                    <a:lnTo>
                      <a:pt x="174" y="63"/>
                    </a:lnTo>
                    <a:lnTo>
                      <a:pt x="189" y="62"/>
                    </a:lnTo>
                    <a:lnTo>
                      <a:pt x="203" y="60"/>
                    </a:lnTo>
                    <a:lnTo>
                      <a:pt x="761" y="60"/>
                    </a:lnTo>
                    <a:lnTo>
                      <a:pt x="761" y="300"/>
                    </a:lnTo>
                    <a:lnTo>
                      <a:pt x="761" y="325"/>
                    </a:lnTo>
                    <a:lnTo>
                      <a:pt x="761" y="325"/>
                    </a:lnTo>
                    <a:lnTo>
                      <a:pt x="763" y="345"/>
                    </a:lnTo>
                    <a:lnTo>
                      <a:pt x="766" y="366"/>
                    </a:lnTo>
                    <a:lnTo>
                      <a:pt x="770" y="386"/>
                    </a:lnTo>
                    <a:lnTo>
                      <a:pt x="778" y="404"/>
                    </a:lnTo>
                    <a:lnTo>
                      <a:pt x="786" y="421"/>
                    </a:lnTo>
                    <a:lnTo>
                      <a:pt x="797" y="438"/>
                    </a:lnTo>
                    <a:lnTo>
                      <a:pt x="808" y="454"/>
                    </a:lnTo>
                    <a:lnTo>
                      <a:pt x="821" y="468"/>
                    </a:lnTo>
                    <a:lnTo>
                      <a:pt x="836" y="481"/>
                    </a:lnTo>
                    <a:lnTo>
                      <a:pt x="852" y="493"/>
                    </a:lnTo>
                    <a:lnTo>
                      <a:pt x="869" y="504"/>
                    </a:lnTo>
                    <a:lnTo>
                      <a:pt x="886" y="512"/>
                    </a:lnTo>
                    <a:lnTo>
                      <a:pt x="904" y="520"/>
                    </a:lnTo>
                    <a:lnTo>
                      <a:pt x="924" y="523"/>
                    </a:lnTo>
                    <a:lnTo>
                      <a:pt x="945" y="527"/>
                    </a:lnTo>
                    <a:lnTo>
                      <a:pt x="964" y="529"/>
                    </a:lnTo>
                    <a:lnTo>
                      <a:pt x="1229" y="529"/>
                    </a:lnTo>
                    <a:lnTo>
                      <a:pt x="1229" y="1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p:nvSpPr>
            <p:spPr bwMode="auto">
              <a:xfrm>
                <a:off x="625476" y="5565775"/>
                <a:ext cx="187325" cy="33338"/>
              </a:xfrm>
              <a:custGeom>
                <a:avLst/>
                <a:gdLst>
                  <a:gd name="T0" fmla="*/ 40 w 471"/>
                  <a:gd name="T1" fmla="*/ 0 h 82"/>
                  <a:gd name="T2" fmla="*/ 431 w 471"/>
                  <a:gd name="T3" fmla="*/ 0 h 82"/>
                  <a:gd name="T4" fmla="*/ 431 w 471"/>
                  <a:gd name="T5" fmla="*/ 0 h 82"/>
                  <a:gd name="T6" fmla="*/ 438 w 471"/>
                  <a:gd name="T7" fmla="*/ 2 h 82"/>
                  <a:gd name="T8" fmla="*/ 446 w 471"/>
                  <a:gd name="T9" fmla="*/ 3 h 82"/>
                  <a:gd name="T10" fmla="*/ 454 w 471"/>
                  <a:gd name="T11" fmla="*/ 7 h 82"/>
                  <a:gd name="T12" fmla="*/ 459 w 471"/>
                  <a:gd name="T13" fmla="*/ 12 h 82"/>
                  <a:gd name="T14" fmla="*/ 465 w 471"/>
                  <a:gd name="T15" fmla="*/ 19 h 82"/>
                  <a:gd name="T16" fmla="*/ 469 w 471"/>
                  <a:gd name="T17" fmla="*/ 25 h 82"/>
                  <a:gd name="T18" fmla="*/ 471 w 471"/>
                  <a:gd name="T19" fmla="*/ 33 h 82"/>
                  <a:gd name="T20" fmla="*/ 471 w 471"/>
                  <a:gd name="T21" fmla="*/ 41 h 82"/>
                  <a:gd name="T22" fmla="*/ 471 w 471"/>
                  <a:gd name="T23" fmla="*/ 41 h 82"/>
                  <a:gd name="T24" fmla="*/ 471 w 471"/>
                  <a:gd name="T25" fmla="*/ 49 h 82"/>
                  <a:gd name="T26" fmla="*/ 469 w 471"/>
                  <a:gd name="T27" fmla="*/ 57 h 82"/>
                  <a:gd name="T28" fmla="*/ 465 w 471"/>
                  <a:gd name="T29" fmla="*/ 63 h 82"/>
                  <a:gd name="T30" fmla="*/ 459 w 471"/>
                  <a:gd name="T31" fmla="*/ 70 h 82"/>
                  <a:gd name="T32" fmla="*/ 454 w 471"/>
                  <a:gd name="T33" fmla="*/ 75 h 82"/>
                  <a:gd name="T34" fmla="*/ 446 w 471"/>
                  <a:gd name="T35" fmla="*/ 78 h 82"/>
                  <a:gd name="T36" fmla="*/ 438 w 471"/>
                  <a:gd name="T37" fmla="*/ 80 h 82"/>
                  <a:gd name="T38" fmla="*/ 431 w 471"/>
                  <a:gd name="T39" fmla="*/ 82 h 82"/>
                  <a:gd name="T40" fmla="*/ 40 w 471"/>
                  <a:gd name="T41" fmla="*/ 82 h 82"/>
                  <a:gd name="T42" fmla="*/ 40 w 471"/>
                  <a:gd name="T43" fmla="*/ 82 h 82"/>
                  <a:gd name="T44" fmla="*/ 31 w 471"/>
                  <a:gd name="T45" fmla="*/ 80 h 82"/>
                  <a:gd name="T46" fmla="*/ 24 w 471"/>
                  <a:gd name="T47" fmla="*/ 78 h 82"/>
                  <a:gd name="T48" fmla="*/ 17 w 471"/>
                  <a:gd name="T49" fmla="*/ 75 h 82"/>
                  <a:gd name="T50" fmla="*/ 11 w 471"/>
                  <a:gd name="T51" fmla="*/ 70 h 82"/>
                  <a:gd name="T52" fmla="*/ 6 w 471"/>
                  <a:gd name="T53" fmla="*/ 63 h 82"/>
                  <a:gd name="T54" fmla="*/ 2 w 471"/>
                  <a:gd name="T55" fmla="*/ 57 h 82"/>
                  <a:gd name="T56" fmla="*/ 0 w 471"/>
                  <a:gd name="T57" fmla="*/ 49 h 82"/>
                  <a:gd name="T58" fmla="*/ 0 w 471"/>
                  <a:gd name="T59" fmla="*/ 41 h 82"/>
                  <a:gd name="T60" fmla="*/ 0 w 471"/>
                  <a:gd name="T61" fmla="*/ 41 h 82"/>
                  <a:gd name="T62" fmla="*/ 0 w 471"/>
                  <a:gd name="T63" fmla="*/ 33 h 82"/>
                  <a:gd name="T64" fmla="*/ 2 w 471"/>
                  <a:gd name="T65" fmla="*/ 25 h 82"/>
                  <a:gd name="T66" fmla="*/ 6 w 471"/>
                  <a:gd name="T67" fmla="*/ 19 h 82"/>
                  <a:gd name="T68" fmla="*/ 11 w 471"/>
                  <a:gd name="T69" fmla="*/ 12 h 82"/>
                  <a:gd name="T70" fmla="*/ 17 w 471"/>
                  <a:gd name="T71" fmla="*/ 7 h 82"/>
                  <a:gd name="T72" fmla="*/ 24 w 471"/>
                  <a:gd name="T73" fmla="*/ 3 h 82"/>
                  <a:gd name="T74" fmla="*/ 31 w 471"/>
                  <a:gd name="T75" fmla="*/ 2 h 82"/>
                  <a:gd name="T76" fmla="*/ 40 w 471"/>
                  <a:gd name="T77" fmla="*/ 0 h 82"/>
                  <a:gd name="T78" fmla="*/ 40 w 471"/>
                  <a:gd name="T7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1" h="82">
                    <a:moveTo>
                      <a:pt x="40" y="0"/>
                    </a:moveTo>
                    <a:lnTo>
                      <a:pt x="431" y="0"/>
                    </a:lnTo>
                    <a:lnTo>
                      <a:pt x="431" y="0"/>
                    </a:lnTo>
                    <a:lnTo>
                      <a:pt x="438" y="2"/>
                    </a:lnTo>
                    <a:lnTo>
                      <a:pt x="446" y="3"/>
                    </a:lnTo>
                    <a:lnTo>
                      <a:pt x="454" y="7"/>
                    </a:lnTo>
                    <a:lnTo>
                      <a:pt x="459" y="12"/>
                    </a:lnTo>
                    <a:lnTo>
                      <a:pt x="465" y="19"/>
                    </a:lnTo>
                    <a:lnTo>
                      <a:pt x="469" y="25"/>
                    </a:lnTo>
                    <a:lnTo>
                      <a:pt x="471" y="33"/>
                    </a:lnTo>
                    <a:lnTo>
                      <a:pt x="471" y="41"/>
                    </a:lnTo>
                    <a:lnTo>
                      <a:pt x="471" y="41"/>
                    </a:lnTo>
                    <a:lnTo>
                      <a:pt x="471" y="49"/>
                    </a:lnTo>
                    <a:lnTo>
                      <a:pt x="469" y="57"/>
                    </a:lnTo>
                    <a:lnTo>
                      <a:pt x="465" y="63"/>
                    </a:lnTo>
                    <a:lnTo>
                      <a:pt x="459" y="70"/>
                    </a:lnTo>
                    <a:lnTo>
                      <a:pt x="454" y="75"/>
                    </a:lnTo>
                    <a:lnTo>
                      <a:pt x="446" y="78"/>
                    </a:lnTo>
                    <a:lnTo>
                      <a:pt x="438" y="80"/>
                    </a:lnTo>
                    <a:lnTo>
                      <a:pt x="431" y="82"/>
                    </a:lnTo>
                    <a:lnTo>
                      <a:pt x="40" y="82"/>
                    </a:lnTo>
                    <a:lnTo>
                      <a:pt x="40" y="82"/>
                    </a:lnTo>
                    <a:lnTo>
                      <a:pt x="31" y="80"/>
                    </a:lnTo>
                    <a:lnTo>
                      <a:pt x="24" y="78"/>
                    </a:lnTo>
                    <a:lnTo>
                      <a:pt x="17" y="75"/>
                    </a:lnTo>
                    <a:lnTo>
                      <a:pt x="11" y="70"/>
                    </a:lnTo>
                    <a:lnTo>
                      <a:pt x="6" y="63"/>
                    </a:lnTo>
                    <a:lnTo>
                      <a:pt x="2" y="57"/>
                    </a:lnTo>
                    <a:lnTo>
                      <a:pt x="0" y="49"/>
                    </a:lnTo>
                    <a:lnTo>
                      <a:pt x="0" y="41"/>
                    </a:lnTo>
                    <a:lnTo>
                      <a:pt x="0" y="41"/>
                    </a:lnTo>
                    <a:lnTo>
                      <a:pt x="0" y="33"/>
                    </a:lnTo>
                    <a:lnTo>
                      <a:pt x="2" y="25"/>
                    </a:lnTo>
                    <a:lnTo>
                      <a:pt x="6" y="19"/>
                    </a:lnTo>
                    <a:lnTo>
                      <a:pt x="11" y="12"/>
                    </a:lnTo>
                    <a:lnTo>
                      <a:pt x="17" y="7"/>
                    </a:lnTo>
                    <a:lnTo>
                      <a:pt x="24" y="3"/>
                    </a:lnTo>
                    <a:lnTo>
                      <a:pt x="31" y="2"/>
                    </a:lnTo>
                    <a:lnTo>
                      <a:pt x="40" y="0"/>
                    </a:lnTo>
                    <a:lnTo>
                      <a:pt x="4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p:nvSpPr>
            <p:spPr bwMode="auto">
              <a:xfrm>
                <a:off x="625476" y="5646738"/>
                <a:ext cx="187325" cy="31750"/>
              </a:xfrm>
              <a:custGeom>
                <a:avLst/>
                <a:gdLst>
                  <a:gd name="T0" fmla="*/ 40 w 471"/>
                  <a:gd name="T1" fmla="*/ 0 h 81"/>
                  <a:gd name="T2" fmla="*/ 431 w 471"/>
                  <a:gd name="T3" fmla="*/ 0 h 81"/>
                  <a:gd name="T4" fmla="*/ 431 w 471"/>
                  <a:gd name="T5" fmla="*/ 0 h 81"/>
                  <a:gd name="T6" fmla="*/ 438 w 471"/>
                  <a:gd name="T7" fmla="*/ 1 h 81"/>
                  <a:gd name="T8" fmla="*/ 446 w 471"/>
                  <a:gd name="T9" fmla="*/ 2 h 81"/>
                  <a:gd name="T10" fmla="*/ 454 w 471"/>
                  <a:gd name="T11" fmla="*/ 6 h 81"/>
                  <a:gd name="T12" fmla="*/ 459 w 471"/>
                  <a:gd name="T13" fmla="*/ 11 h 81"/>
                  <a:gd name="T14" fmla="*/ 465 w 471"/>
                  <a:gd name="T15" fmla="*/ 18 h 81"/>
                  <a:gd name="T16" fmla="*/ 469 w 471"/>
                  <a:gd name="T17" fmla="*/ 24 h 81"/>
                  <a:gd name="T18" fmla="*/ 471 w 471"/>
                  <a:gd name="T19" fmla="*/ 32 h 81"/>
                  <a:gd name="T20" fmla="*/ 471 w 471"/>
                  <a:gd name="T21" fmla="*/ 40 h 81"/>
                  <a:gd name="T22" fmla="*/ 471 w 471"/>
                  <a:gd name="T23" fmla="*/ 40 h 81"/>
                  <a:gd name="T24" fmla="*/ 471 w 471"/>
                  <a:gd name="T25" fmla="*/ 48 h 81"/>
                  <a:gd name="T26" fmla="*/ 469 w 471"/>
                  <a:gd name="T27" fmla="*/ 56 h 81"/>
                  <a:gd name="T28" fmla="*/ 465 w 471"/>
                  <a:gd name="T29" fmla="*/ 63 h 81"/>
                  <a:gd name="T30" fmla="*/ 459 w 471"/>
                  <a:gd name="T31" fmla="*/ 69 h 81"/>
                  <a:gd name="T32" fmla="*/ 454 w 471"/>
                  <a:gd name="T33" fmla="*/ 74 h 81"/>
                  <a:gd name="T34" fmla="*/ 446 w 471"/>
                  <a:gd name="T35" fmla="*/ 78 h 81"/>
                  <a:gd name="T36" fmla="*/ 438 w 471"/>
                  <a:gd name="T37" fmla="*/ 80 h 81"/>
                  <a:gd name="T38" fmla="*/ 431 w 471"/>
                  <a:gd name="T39" fmla="*/ 81 h 81"/>
                  <a:gd name="T40" fmla="*/ 40 w 471"/>
                  <a:gd name="T41" fmla="*/ 81 h 81"/>
                  <a:gd name="T42" fmla="*/ 40 w 471"/>
                  <a:gd name="T43" fmla="*/ 81 h 81"/>
                  <a:gd name="T44" fmla="*/ 31 w 471"/>
                  <a:gd name="T45" fmla="*/ 80 h 81"/>
                  <a:gd name="T46" fmla="*/ 24 w 471"/>
                  <a:gd name="T47" fmla="*/ 78 h 81"/>
                  <a:gd name="T48" fmla="*/ 17 w 471"/>
                  <a:gd name="T49" fmla="*/ 74 h 81"/>
                  <a:gd name="T50" fmla="*/ 11 w 471"/>
                  <a:gd name="T51" fmla="*/ 69 h 81"/>
                  <a:gd name="T52" fmla="*/ 6 w 471"/>
                  <a:gd name="T53" fmla="*/ 63 h 81"/>
                  <a:gd name="T54" fmla="*/ 2 w 471"/>
                  <a:gd name="T55" fmla="*/ 56 h 81"/>
                  <a:gd name="T56" fmla="*/ 0 w 471"/>
                  <a:gd name="T57" fmla="*/ 48 h 81"/>
                  <a:gd name="T58" fmla="*/ 0 w 471"/>
                  <a:gd name="T59" fmla="*/ 40 h 81"/>
                  <a:gd name="T60" fmla="*/ 0 w 471"/>
                  <a:gd name="T61" fmla="*/ 40 h 81"/>
                  <a:gd name="T62" fmla="*/ 0 w 471"/>
                  <a:gd name="T63" fmla="*/ 32 h 81"/>
                  <a:gd name="T64" fmla="*/ 2 w 471"/>
                  <a:gd name="T65" fmla="*/ 24 h 81"/>
                  <a:gd name="T66" fmla="*/ 6 w 471"/>
                  <a:gd name="T67" fmla="*/ 18 h 81"/>
                  <a:gd name="T68" fmla="*/ 11 w 471"/>
                  <a:gd name="T69" fmla="*/ 11 h 81"/>
                  <a:gd name="T70" fmla="*/ 17 w 471"/>
                  <a:gd name="T71" fmla="*/ 6 h 81"/>
                  <a:gd name="T72" fmla="*/ 24 w 471"/>
                  <a:gd name="T73" fmla="*/ 2 h 81"/>
                  <a:gd name="T74" fmla="*/ 31 w 471"/>
                  <a:gd name="T75" fmla="*/ 1 h 81"/>
                  <a:gd name="T76" fmla="*/ 40 w 471"/>
                  <a:gd name="T77" fmla="*/ 0 h 81"/>
                  <a:gd name="T78" fmla="*/ 40 w 471"/>
                  <a:gd name="T7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1" h="81">
                    <a:moveTo>
                      <a:pt x="40" y="0"/>
                    </a:moveTo>
                    <a:lnTo>
                      <a:pt x="431" y="0"/>
                    </a:lnTo>
                    <a:lnTo>
                      <a:pt x="431" y="0"/>
                    </a:lnTo>
                    <a:lnTo>
                      <a:pt x="438" y="1"/>
                    </a:lnTo>
                    <a:lnTo>
                      <a:pt x="446" y="2"/>
                    </a:lnTo>
                    <a:lnTo>
                      <a:pt x="454" y="6"/>
                    </a:lnTo>
                    <a:lnTo>
                      <a:pt x="459" y="11"/>
                    </a:lnTo>
                    <a:lnTo>
                      <a:pt x="465" y="18"/>
                    </a:lnTo>
                    <a:lnTo>
                      <a:pt x="469" y="24"/>
                    </a:lnTo>
                    <a:lnTo>
                      <a:pt x="471" y="32"/>
                    </a:lnTo>
                    <a:lnTo>
                      <a:pt x="471" y="40"/>
                    </a:lnTo>
                    <a:lnTo>
                      <a:pt x="471" y="40"/>
                    </a:lnTo>
                    <a:lnTo>
                      <a:pt x="471" y="48"/>
                    </a:lnTo>
                    <a:lnTo>
                      <a:pt x="469" y="56"/>
                    </a:lnTo>
                    <a:lnTo>
                      <a:pt x="465" y="63"/>
                    </a:lnTo>
                    <a:lnTo>
                      <a:pt x="459" y="69"/>
                    </a:lnTo>
                    <a:lnTo>
                      <a:pt x="454" y="74"/>
                    </a:lnTo>
                    <a:lnTo>
                      <a:pt x="446" y="78"/>
                    </a:lnTo>
                    <a:lnTo>
                      <a:pt x="438" y="80"/>
                    </a:lnTo>
                    <a:lnTo>
                      <a:pt x="431" y="81"/>
                    </a:lnTo>
                    <a:lnTo>
                      <a:pt x="40" y="81"/>
                    </a:lnTo>
                    <a:lnTo>
                      <a:pt x="40" y="81"/>
                    </a:lnTo>
                    <a:lnTo>
                      <a:pt x="31" y="80"/>
                    </a:lnTo>
                    <a:lnTo>
                      <a:pt x="24" y="78"/>
                    </a:lnTo>
                    <a:lnTo>
                      <a:pt x="17" y="74"/>
                    </a:lnTo>
                    <a:lnTo>
                      <a:pt x="11" y="69"/>
                    </a:lnTo>
                    <a:lnTo>
                      <a:pt x="6" y="63"/>
                    </a:lnTo>
                    <a:lnTo>
                      <a:pt x="2" y="56"/>
                    </a:lnTo>
                    <a:lnTo>
                      <a:pt x="0" y="48"/>
                    </a:lnTo>
                    <a:lnTo>
                      <a:pt x="0" y="40"/>
                    </a:lnTo>
                    <a:lnTo>
                      <a:pt x="0" y="40"/>
                    </a:lnTo>
                    <a:lnTo>
                      <a:pt x="0" y="32"/>
                    </a:lnTo>
                    <a:lnTo>
                      <a:pt x="2" y="24"/>
                    </a:lnTo>
                    <a:lnTo>
                      <a:pt x="6" y="18"/>
                    </a:lnTo>
                    <a:lnTo>
                      <a:pt x="11" y="11"/>
                    </a:lnTo>
                    <a:lnTo>
                      <a:pt x="17" y="6"/>
                    </a:lnTo>
                    <a:lnTo>
                      <a:pt x="24" y="2"/>
                    </a:lnTo>
                    <a:lnTo>
                      <a:pt x="31" y="1"/>
                    </a:lnTo>
                    <a:lnTo>
                      <a:pt x="40" y="0"/>
                    </a:lnTo>
                    <a:lnTo>
                      <a:pt x="4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
              <p:cNvSpPr>
                <a:spLocks/>
              </p:cNvSpPr>
              <p:nvPr/>
            </p:nvSpPr>
            <p:spPr bwMode="auto">
              <a:xfrm>
                <a:off x="625476" y="5969000"/>
                <a:ext cx="333375" cy="33338"/>
              </a:xfrm>
              <a:custGeom>
                <a:avLst/>
                <a:gdLst>
                  <a:gd name="T0" fmla="*/ 796 w 837"/>
                  <a:gd name="T1" fmla="*/ 81 h 81"/>
                  <a:gd name="T2" fmla="*/ 40 w 837"/>
                  <a:gd name="T3" fmla="*/ 81 h 81"/>
                  <a:gd name="T4" fmla="*/ 40 w 837"/>
                  <a:gd name="T5" fmla="*/ 81 h 81"/>
                  <a:gd name="T6" fmla="*/ 31 w 837"/>
                  <a:gd name="T7" fmla="*/ 81 h 81"/>
                  <a:gd name="T8" fmla="*/ 24 w 837"/>
                  <a:gd name="T9" fmla="*/ 79 h 81"/>
                  <a:gd name="T10" fmla="*/ 17 w 837"/>
                  <a:gd name="T11" fmla="*/ 75 h 81"/>
                  <a:gd name="T12" fmla="*/ 11 w 837"/>
                  <a:gd name="T13" fmla="*/ 69 h 81"/>
                  <a:gd name="T14" fmla="*/ 6 w 837"/>
                  <a:gd name="T15" fmla="*/ 63 h 81"/>
                  <a:gd name="T16" fmla="*/ 2 w 837"/>
                  <a:gd name="T17" fmla="*/ 56 h 81"/>
                  <a:gd name="T18" fmla="*/ 0 w 837"/>
                  <a:gd name="T19" fmla="*/ 49 h 81"/>
                  <a:gd name="T20" fmla="*/ 0 w 837"/>
                  <a:gd name="T21" fmla="*/ 41 h 81"/>
                  <a:gd name="T22" fmla="*/ 0 w 837"/>
                  <a:gd name="T23" fmla="*/ 41 h 81"/>
                  <a:gd name="T24" fmla="*/ 0 w 837"/>
                  <a:gd name="T25" fmla="*/ 33 h 81"/>
                  <a:gd name="T26" fmla="*/ 2 w 837"/>
                  <a:gd name="T27" fmla="*/ 25 h 81"/>
                  <a:gd name="T28" fmla="*/ 6 w 837"/>
                  <a:gd name="T29" fmla="*/ 18 h 81"/>
                  <a:gd name="T30" fmla="*/ 11 w 837"/>
                  <a:gd name="T31" fmla="*/ 12 h 81"/>
                  <a:gd name="T32" fmla="*/ 17 w 837"/>
                  <a:gd name="T33" fmla="*/ 7 h 81"/>
                  <a:gd name="T34" fmla="*/ 24 w 837"/>
                  <a:gd name="T35" fmla="*/ 4 h 81"/>
                  <a:gd name="T36" fmla="*/ 31 w 837"/>
                  <a:gd name="T37" fmla="*/ 1 h 81"/>
                  <a:gd name="T38" fmla="*/ 40 w 837"/>
                  <a:gd name="T39" fmla="*/ 0 h 81"/>
                  <a:gd name="T40" fmla="*/ 796 w 837"/>
                  <a:gd name="T41" fmla="*/ 0 h 81"/>
                  <a:gd name="T42" fmla="*/ 796 w 837"/>
                  <a:gd name="T43" fmla="*/ 0 h 81"/>
                  <a:gd name="T44" fmla="*/ 805 w 837"/>
                  <a:gd name="T45" fmla="*/ 1 h 81"/>
                  <a:gd name="T46" fmla="*/ 812 w 837"/>
                  <a:gd name="T47" fmla="*/ 4 h 81"/>
                  <a:gd name="T48" fmla="*/ 820 w 837"/>
                  <a:gd name="T49" fmla="*/ 7 h 81"/>
                  <a:gd name="T50" fmla="*/ 825 w 837"/>
                  <a:gd name="T51" fmla="*/ 12 h 81"/>
                  <a:gd name="T52" fmla="*/ 830 w 837"/>
                  <a:gd name="T53" fmla="*/ 18 h 81"/>
                  <a:gd name="T54" fmla="*/ 834 w 837"/>
                  <a:gd name="T55" fmla="*/ 25 h 81"/>
                  <a:gd name="T56" fmla="*/ 837 w 837"/>
                  <a:gd name="T57" fmla="*/ 33 h 81"/>
                  <a:gd name="T58" fmla="*/ 837 w 837"/>
                  <a:gd name="T59" fmla="*/ 41 h 81"/>
                  <a:gd name="T60" fmla="*/ 837 w 837"/>
                  <a:gd name="T61" fmla="*/ 41 h 81"/>
                  <a:gd name="T62" fmla="*/ 837 w 837"/>
                  <a:gd name="T63" fmla="*/ 49 h 81"/>
                  <a:gd name="T64" fmla="*/ 834 w 837"/>
                  <a:gd name="T65" fmla="*/ 56 h 81"/>
                  <a:gd name="T66" fmla="*/ 830 w 837"/>
                  <a:gd name="T67" fmla="*/ 63 h 81"/>
                  <a:gd name="T68" fmla="*/ 825 w 837"/>
                  <a:gd name="T69" fmla="*/ 69 h 81"/>
                  <a:gd name="T70" fmla="*/ 820 w 837"/>
                  <a:gd name="T71" fmla="*/ 75 h 81"/>
                  <a:gd name="T72" fmla="*/ 812 w 837"/>
                  <a:gd name="T73" fmla="*/ 79 h 81"/>
                  <a:gd name="T74" fmla="*/ 805 w 837"/>
                  <a:gd name="T75" fmla="*/ 81 h 81"/>
                  <a:gd name="T76" fmla="*/ 796 w 837"/>
                  <a:gd name="T77" fmla="*/ 81 h 81"/>
                  <a:gd name="T78" fmla="*/ 796 w 837"/>
                  <a:gd name="T7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7" h="81">
                    <a:moveTo>
                      <a:pt x="796" y="81"/>
                    </a:moveTo>
                    <a:lnTo>
                      <a:pt x="40" y="81"/>
                    </a:lnTo>
                    <a:lnTo>
                      <a:pt x="40" y="81"/>
                    </a:lnTo>
                    <a:lnTo>
                      <a:pt x="31" y="81"/>
                    </a:lnTo>
                    <a:lnTo>
                      <a:pt x="24" y="79"/>
                    </a:lnTo>
                    <a:lnTo>
                      <a:pt x="17" y="75"/>
                    </a:lnTo>
                    <a:lnTo>
                      <a:pt x="11" y="69"/>
                    </a:lnTo>
                    <a:lnTo>
                      <a:pt x="6" y="63"/>
                    </a:lnTo>
                    <a:lnTo>
                      <a:pt x="2" y="56"/>
                    </a:lnTo>
                    <a:lnTo>
                      <a:pt x="0" y="49"/>
                    </a:lnTo>
                    <a:lnTo>
                      <a:pt x="0" y="41"/>
                    </a:lnTo>
                    <a:lnTo>
                      <a:pt x="0" y="41"/>
                    </a:lnTo>
                    <a:lnTo>
                      <a:pt x="0" y="33"/>
                    </a:lnTo>
                    <a:lnTo>
                      <a:pt x="2" y="25"/>
                    </a:lnTo>
                    <a:lnTo>
                      <a:pt x="6" y="18"/>
                    </a:lnTo>
                    <a:lnTo>
                      <a:pt x="11" y="12"/>
                    </a:lnTo>
                    <a:lnTo>
                      <a:pt x="17" y="7"/>
                    </a:lnTo>
                    <a:lnTo>
                      <a:pt x="24" y="4"/>
                    </a:lnTo>
                    <a:lnTo>
                      <a:pt x="31" y="1"/>
                    </a:lnTo>
                    <a:lnTo>
                      <a:pt x="40" y="0"/>
                    </a:lnTo>
                    <a:lnTo>
                      <a:pt x="796" y="0"/>
                    </a:lnTo>
                    <a:lnTo>
                      <a:pt x="796" y="0"/>
                    </a:lnTo>
                    <a:lnTo>
                      <a:pt x="805" y="1"/>
                    </a:lnTo>
                    <a:lnTo>
                      <a:pt x="812" y="4"/>
                    </a:lnTo>
                    <a:lnTo>
                      <a:pt x="820" y="7"/>
                    </a:lnTo>
                    <a:lnTo>
                      <a:pt x="825" y="12"/>
                    </a:lnTo>
                    <a:lnTo>
                      <a:pt x="830" y="18"/>
                    </a:lnTo>
                    <a:lnTo>
                      <a:pt x="834" y="25"/>
                    </a:lnTo>
                    <a:lnTo>
                      <a:pt x="837" y="33"/>
                    </a:lnTo>
                    <a:lnTo>
                      <a:pt x="837" y="41"/>
                    </a:lnTo>
                    <a:lnTo>
                      <a:pt x="837" y="41"/>
                    </a:lnTo>
                    <a:lnTo>
                      <a:pt x="837" y="49"/>
                    </a:lnTo>
                    <a:lnTo>
                      <a:pt x="834" y="56"/>
                    </a:lnTo>
                    <a:lnTo>
                      <a:pt x="830" y="63"/>
                    </a:lnTo>
                    <a:lnTo>
                      <a:pt x="825" y="69"/>
                    </a:lnTo>
                    <a:lnTo>
                      <a:pt x="820" y="75"/>
                    </a:lnTo>
                    <a:lnTo>
                      <a:pt x="812" y="79"/>
                    </a:lnTo>
                    <a:lnTo>
                      <a:pt x="805" y="81"/>
                    </a:lnTo>
                    <a:lnTo>
                      <a:pt x="796" y="81"/>
                    </a:lnTo>
                    <a:lnTo>
                      <a:pt x="796"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p:cNvSpPr>
              <p:nvPr/>
            </p:nvSpPr>
            <p:spPr bwMode="auto">
              <a:xfrm>
                <a:off x="625476" y="5889625"/>
                <a:ext cx="333375" cy="31750"/>
              </a:xfrm>
              <a:custGeom>
                <a:avLst/>
                <a:gdLst>
                  <a:gd name="T0" fmla="*/ 796 w 837"/>
                  <a:gd name="T1" fmla="*/ 81 h 81"/>
                  <a:gd name="T2" fmla="*/ 40 w 837"/>
                  <a:gd name="T3" fmla="*/ 81 h 81"/>
                  <a:gd name="T4" fmla="*/ 40 w 837"/>
                  <a:gd name="T5" fmla="*/ 81 h 81"/>
                  <a:gd name="T6" fmla="*/ 31 w 837"/>
                  <a:gd name="T7" fmla="*/ 80 h 81"/>
                  <a:gd name="T8" fmla="*/ 24 w 837"/>
                  <a:gd name="T9" fmla="*/ 78 h 81"/>
                  <a:gd name="T10" fmla="*/ 17 w 837"/>
                  <a:gd name="T11" fmla="*/ 74 h 81"/>
                  <a:gd name="T12" fmla="*/ 11 w 837"/>
                  <a:gd name="T13" fmla="*/ 69 h 81"/>
                  <a:gd name="T14" fmla="*/ 6 w 837"/>
                  <a:gd name="T15" fmla="*/ 63 h 81"/>
                  <a:gd name="T16" fmla="*/ 2 w 837"/>
                  <a:gd name="T17" fmla="*/ 56 h 81"/>
                  <a:gd name="T18" fmla="*/ 0 w 837"/>
                  <a:gd name="T19" fmla="*/ 48 h 81"/>
                  <a:gd name="T20" fmla="*/ 0 w 837"/>
                  <a:gd name="T21" fmla="*/ 40 h 81"/>
                  <a:gd name="T22" fmla="*/ 0 w 837"/>
                  <a:gd name="T23" fmla="*/ 40 h 81"/>
                  <a:gd name="T24" fmla="*/ 0 w 837"/>
                  <a:gd name="T25" fmla="*/ 32 h 81"/>
                  <a:gd name="T26" fmla="*/ 2 w 837"/>
                  <a:gd name="T27" fmla="*/ 25 h 81"/>
                  <a:gd name="T28" fmla="*/ 6 w 837"/>
                  <a:gd name="T29" fmla="*/ 18 h 81"/>
                  <a:gd name="T30" fmla="*/ 11 w 837"/>
                  <a:gd name="T31" fmla="*/ 11 h 81"/>
                  <a:gd name="T32" fmla="*/ 17 w 837"/>
                  <a:gd name="T33" fmla="*/ 6 h 81"/>
                  <a:gd name="T34" fmla="*/ 24 w 837"/>
                  <a:gd name="T35" fmla="*/ 4 h 81"/>
                  <a:gd name="T36" fmla="*/ 31 w 837"/>
                  <a:gd name="T37" fmla="*/ 1 h 81"/>
                  <a:gd name="T38" fmla="*/ 40 w 837"/>
                  <a:gd name="T39" fmla="*/ 0 h 81"/>
                  <a:gd name="T40" fmla="*/ 796 w 837"/>
                  <a:gd name="T41" fmla="*/ 0 h 81"/>
                  <a:gd name="T42" fmla="*/ 796 w 837"/>
                  <a:gd name="T43" fmla="*/ 0 h 81"/>
                  <a:gd name="T44" fmla="*/ 805 w 837"/>
                  <a:gd name="T45" fmla="*/ 1 h 81"/>
                  <a:gd name="T46" fmla="*/ 812 w 837"/>
                  <a:gd name="T47" fmla="*/ 4 h 81"/>
                  <a:gd name="T48" fmla="*/ 820 w 837"/>
                  <a:gd name="T49" fmla="*/ 6 h 81"/>
                  <a:gd name="T50" fmla="*/ 825 w 837"/>
                  <a:gd name="T51" fmla="*/ 11 h 81"/>
                  <a:gd name="T52" fmla="*/ 830 w 837"/>
                  <a:gd name="T53" fmla="*/ 18 h 81"/>
                  <a:gd name="T54" fmla="*/ 834 w 837"/>
                  <a:gd name="T55" fmla="*/ 25 h 81"/>
                  <a:gd name="T56" fmla="*/ 837 w 837"/>
                  <a:gd name="T57" fmla="*/ 32 h 81"/>
                  <a:gd name="T58" fmla="*/ 837 w 837"/>
                  <a:gd name="T59" fmla="*/ 40 h 81"/>
                  <a:gd name="T60" fmla="*/ 837 w 837"/>
                  <a:gd name="T61" fmla="*/ 40 h 81"/>
                  <a:gd name="T62" fmla="*/ 837 w 837"/>
                  <a:gd name="T63" fmla="*/ 48 h 81"/>
                  <a:gd name="T64" fmla="*/ 834 w 837"/>
                  <a:gd name="T65" fmla="*/ 56 h 81"/>
                  <a:gd name="T66" fmla="*/ 830 w 837"/>
                  <a:gd name="T67" fmla="*/ 63 h 81"/>
                  <a:gd name="T68" fmla="*/ 825 w 837"/>
                  <a:gd name="T69" fmla="*/ 69 h 81"/>
                  <a:gd name="T70" fmla="*/ 820 w 837"/>
                  <a:gd name="T71" fmla="*/ 74 h 81"/>
                  <a:gd name="T72" fmla="*/ 812 w 837"/>
                  <a:gd name="T73" fmla="*/ 78 h 81"/>
                  <a:gd name="T74" fmla="*/ 805 w 837"/>
                  <a:gd name="T75" fmla="*/ 80 h 81"/>
                  <a:gd name="T76" fmla="*/ 796 w 837"/>
                  <a:gd name="T77" fmla="*/ 81 h 81"/>
                  <a:gd name="T78" fmla="*/ 796 w 837"/>
                  <a:gd name="T7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7" h="81">
                    <a:moveTo>
                      <a:pt x="796" y="81"/>
                    </a:moveTo>
                    <a:lnTo>
                      <a:pt x="40" y="81"/>
                    </a:lnTo>
                    <a:lnTo>
                      <a:pt x="40" y="81"/>
                    </a:lnTo>
                    <a:lnTo>
                      <a:pt x="31" y="80"/>
                    </a:lnTo>
                    <a:lnTo>
                      <a:pt x="24" y="78"/>
                    </a:lnTo>
                    <a:lnTo>
                      <a:pt x="17" y="74"/>
                    </a:lnTo>
                    <a:lnTo>
                      <a:pt x="11" y="69"/>
                    </a:lnTo>
                    <a:lnTo>
                      <a:pt x="6" y="63"/>
                    </a:lnTo>
                    <a:lnTo>
                      <a:pt x="2" y="56"/>
                    </a:lnTo>
                    <a:lnTo>
                      <a:pt x="0" y="48"/>
                    </a:lnTo>
                    <a:lnTo>
                      <a:pt x="0" y="40"/>
                    </a:lnTo>
                    <a:lnTo>
                      <a:pt x="0" y="40"/>
                    </a:lnTo>
                    <a:lnTo>
                      <a:pt x="0" y="32"/>
                    </a:lnTo>
                    <a:lnTo>
                      <a:pt x="2" y="25"/>
                    </a:lnTo>
                    <a:lnTo>
                      <a:pt x="6" y="18"/>
                    </a:lnTo>
                    <a:lnTo>
                      <a:pt x="11" y="11"/>
                    </a:lnTo>
                    <a:lnTo>
                      <a:pt x="17" y="6"/>
                    </a:lnTo>
                    <a:lnTo>
                      <a:pt x="24" y="4"/>
                    </a:lnTo>
                    <a:lnTo>
                      <a:pt x="31" y="1"/>
                    </a:lnTo>
                    <a:lnTo>
                      <a:pt x="40" y="0"/>
                    </a:lnTo>
                    <a:lnTo>
                      <a:pt x="796" y="0"/>
                    </a:lnTo>
                    <a:lnTo>
                      <a:pt x="796" y="0"/>
                    </a:lnTo>
                    <a:lnTo>
                      <a:pt x="805" y="1"/>
                    </a:lnTo>
                    <a:lnTo>
                      <a:pt x="812" y="4"/>
                    </a:lnTo>
                    <a:lnTo>
                      <a:pt x="820" y="6"/>
                    </a:lnTo>
                    <a:lnTo>
                      <a:pt x="825" y="11"/>
                    </a:lnTo>
                    <a:lnTo>
                      <a:pt x="830" y="18"/>
                    </a:lnTo>
                    <a:lnTo>
                      <a:pt x="834" y="25"/>
                    </a:lnTo>
                    <a:lnTo>
                      <a:pt x="837" y="32"/>
                    </a:lnTo>
                    <a:lnTo>
                      <a:pt x="837" y="40"/>
                    </a:lnTo>
                    <a:lnTo>
                      <a:pt x="837" y="40"/>
                    </a:lnTo>
                    <a:lnTo>
                      <a:pt x="837" y="48"/>
                    </a:lnTo>
                    <a:lnTo>
                      <a:pt x="834" y="56"/>
                    </a:lnTo>
                    <a:lnTo>
                      <a:pt x="830" y="63"/>
                    </a:lnTo>
                    <a:lnTo>
                      <a:pt x="825" y="69"/>
                    </a:lnTo>
                    <a:lnTo>
                      <a:pt x="820" y="74"/>
                    </a:lnTo>
                    <a:lnTo>
                      <a:pt x="812" y="78"/>
                    </a:lnTo>
                    <a:lnTo>
                      <a:pt x="805" y="80"/>
                    </a:lnTo>
                    <a:lnTo>
                      <a:pt x="796" y="81"/>
                    </a:lnTo>
                    <a:lnTo>
                      <a:pt x="796"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p:cNvSpPr>
              <p:nvPr/>
            </p:nvSpPr>
            <p:spPr bwMode="auto">
              <a:xfrm>
                <a:off x="625476" y="5808663"/>
                <a:ext cx="333375" cy="31750"/>
              </a:xfrm>
              <a:custGeom>
                <a:avLst/>
                <a:gdLst>
                  <a:gd name="T0" fmla="*/ 796 w 837"/>
                  <a:gd name="T1" fmla="*/ 82 h 82"/>
                  <a:gd name="T2" fmla="*/ 40 w 837"/>
                  <a:gd name="T3" fmla="*/ 82 h 82"/>
                  <a:gd name="T4" fmla="*/ 40 w 837"/>
                  <a:gd name="T5" fmla="*/ 82 h 82"/>
                  <a:gd name="T6" fmla="*/ 31 w 837"/>
                  <a:gd name="T7" fmla="*/ 80 h 82"/>
                  <a:gd name="T8" fmla="*/ 24 w 837"/>
                  <a:gd name="T9" fmla="*/ 79 h 82"/>
                  <a:gd name="T10" fmla="*/ 17 w 837"/>
                  <a:gd name="T11" fmla="*/ 75 h 82"/>
                  <a:gd name="T12" fmla="*/ 11 w 837"/>
                  <a:gd name="T13" fmla="*/ 70 h 82"/>
                  <a:gd name="T14" fmla="*/ 6 w 837"/>
                  <a:gd name="T15" fmla="*/ 63 h 82"/>
                  <a:gd name="T16" fmla="*/ 2 w 837"/>
                  <a:gd name="T17" fmla="*/ 57 h 82"/>
                  <a:gd name="T18" fmla="*/ 0 w 837"/>
                  <a:gd name="T19" fmla="*/ 49 h 82"/>
                  <a:gd name="T20" fmla="*/ 0 w 837"/>
                  <a:gd name="T21" fmla="*/ 41 h 82"/>
                  <a:gd name="T22" fmla="*/ 0 w 837"/>
                  <a:gd name="T23" fmla="*/ 41 h 82"/>
                  <a:gd name="T24" fmla="*/ 0 w 837"/>
                  <a:gd name="T25" fmla="*/ 33 h 82"/>
                  <a:gd name="T26" fmla="*/ 2 w 837"/>
                  <a:gd name="T27" fmla="*/ 25 h 82"/>
                  <a:gd name="T28" fmla="*/ 6 w 837"/>
                  <a:gd name="T29" fmla="*/ 19 h 82"/>
                  <a:gd name="T30" fmla="*/ 11 w 837"/>
                  <a:gd name="T31" fmla="*/ 12 h 82"/>
                  <a:gd name="T32" fmla="*/ 17 w 837"/>
                  <a:gd name="T33" fmla="*/ 7 h 82"/>
                  <a:gd name="T34" fmla="*/ 24 w 837"/>
                  <a:gd name="T35" fmla="*/ 3 h 82"/>
                  <a:gd name="T36" fmla="*/ 31 w 837"/>
                  <a:gd name="T37" fmla="*/ 2 h 82"/>
                  <a:gd name="T38" fmla="*/ 40 w 837"/>
                  <a:gd name="T39" fmla="*/ 0 h 82"/>
                  <a:gd name="T40" fmla="*/ 796 w 837"/>
                  <a:gd name="T41" fmla="*/ 0 h 82"/>
                  <a:gd name="T42" fmla="*/ 796 w 837"/>
                  <a:gd name="T43" fmla="*/ 0 h 82"/>
                  <a:gd name="T44" fmla="*/ 805 w 837"/>
                  <a:gd name="T45" fmla="*/ 2 h 82"/>
                  <a:gd name="T46" fmla="*/ 812 w 837"/>
                  <a:gd name="T47" fmla="*/ 3 h 82"/>
                  <a:gd name="T48" fmla="*/ 820 w 837"/>
                  <a:gd name="T49" fmla="*/ 7 h 82"/>
                  <a:gd name="T50" fmla="*/ 825 w 837"/>
                  <a:gd name="T51" fmla="*/ 12 h 82"/>
                  <a:gd name="T52" fmla="*/ 830 w 837"/>
                  <a:gd name="T53" fmla="*/ 19 h 82"/>
                  <a:gd name="T54" fmla="*/ 834 w 837"/>
                  <a:gd name="T55" fmla="*/ 25 h 82"/>
                  <a:gd name="T56" fmla="*/ 837 w 837"/>
                  <a:gd name="T57" fmla="*/ 33 h 82"/>
                  <a:gd name="T58" fmla="*/ 837 w 837"/>
                  <a:gd name="T59" fmla="*/ 41 h 82"/>
                  <a:gd name="T60" fmla="*/ 837 w 837"/>
                  <a:gd name="T61" fmla="*/ 41 h 82"/>
                  <a:gd name="T62" fmla="*/ 837 w 837"/>
                  <a:gd name="T63" fmla="*/ 49 h 82"/>
                  <a:gd name="T64" fmla="*/ 834 w 837"/>
                  <a:gd name="T65" fmla="*/ 57 h 82"/>
                  <a:gd name="T66" fmla="*/ 830 w 837"/>
                  <a:gd name="T67" fmla="*/ 63 h 82"/>
                  <a:gd name="T68" fmla="*/ 825 w 837"/>
                  <a:gd name="T69" fmla="*/ 70 h 82"/>
                  <a:gd name="T70" fmla="*/ 820 w 837"/>
                  <a:gd name="T71" fmla="*/ 75 h 82"/>
                  <a:gd name="T72" fmla="*/ 812 w 837"/>
                  <a:gd name="T73" fmla="*/ 79 h 82"/>
                  <a:gd name="T74" fmla="*/ 805 w 837"/>
                  <a:gd name="T75" fmla="*/ 80 h 82"/>
                  <a:gd name="T76" fmla="*/ 796 w 837"/>
                  <a:gd name="T77" fmla="*/ 82 h 82"/>
                  <a:gd name="T78" fmla="*/ 796 w 837"/>
                  <a:gd name="T7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7" h="82">
                    <a:moveTo>
                      <a:pt x="796" y="82"/>
                    </a:moveTo>
                    <a:lnTo>
                      <a:pt x="40" y="82"/>
                    </a:lnTo>
                    <a:lnTo>
                      <a:pt x="40" y="82"/>
                    </a:lnTo>
                    <a:lnTo>
                      <a:pt x="31" y="80"/>
                    </a:lnTo>
                    <a:lnTo>
                      <a:pt x="24" y="79"/>
                    </a:lnTo>
                    <a:lnTo>
                      <a:pt x="17" y="75"/>
                    </a:lnTo>
                    <a:lnTo>
                      <a:pt x="11" y="70"/>
                    </a:lnTo>
                    <a:lnTo>
                      <a:pt x="6" y="63"/>
                    </a:lnTo>
                    <a:lnTo>
                      <a:pt x="2" y="57"/>
                    </a:lnTo>
                    <a:lnTo>
                      <a:pt x="0" y="49"/>
                    </a:lnTo>
                    <a:lnTo>
                      <a:pt x="0" y="41"/>
                    </a:lnTo>
                    <a:lnTo>
                      <a:pt x="0" y="41"/>
                    </a:lnTo>
                    <a:lnTo>
                      <a:pt x="0" y="33"/>
                    </a:lnTo>
                    <a:lnTo>
                      <a:pt x="2" y="25"/>
                    </a:lnTo>
                    <a:lnTo>
                      <a:pt x="6" y="19"/>
                    </a:lnTo>
                    <a:lnTo>
                      <a:pt x="11" y="12"/>
                    </a:lnTo>
                    <a:lnTo>
                      <a:pt x="17" y="7"/>
                    </a:lnTo>
                    <a:lnTo>
                      <a:pt x="24" y="3"/>
                    </a:lnTo>
                    <a:lnTo>
                      <a:pt x="31" y="2"/>
                    </a:lnTo>
                    <a:lnTo>
                      <a:pt x="40" y="0"/>
                    </a:lnTo>
                    <a:lnTo>
                      <a:pt x="796" y="0"/>
                    </a:lnTo>
                    <a:lnTo>
                      <a:pt x="796" y="0"/>
                    </a:lnTo>
                    <a:lnTo>
                      <a:pt x="805" y="2"/>
                    </a:lnTo>
                    <a:lnTo>
                      <a:pt x="812" y="3"/>
                    </a:lnTo>
                    <a:lnTo>
                      <a:pt x="820" y="7"/>
                    </a:lnTo>
                    <a:lnTo>
                      <a:pt x="825" y="12"/>
                    </a:lnTo>
                    <a:lnTo>
                      <a:pt x="830" y="19"/>
                    </a:lnTo>
                    <a:lnTo>
                      <a:pt x="834" y="25"/>
                    </a:lnTo>
                    <a:lnTo>
                      <a:pt x="837" y="33"/>
                    </a:lnTo>
                    <a:lnTo>
                      <a:pt x="837" y="41"/>
                    </a:lnTo>
                    <a:lnTo>
                      <a:pt x="837" y="41"/>
                    </a:lnTo>
                    <a:lnTo>
                      <a:pt x="837" y="49"/>
                    </a:lnTo>
                    <a:lnTo>
                      <a:pt x="834" y="57"/>
                    </a:lnTo>
                    <a:lnTo>
                      <a:pt x="830" y="63"/>
                    </a:lnTo>
                    <a:lnTo>
                      <a:pt x="825" y="70"/>
                    </a:lnTo>
                    <a:lnTo>
                      <a:pt x="820" y="75"/>
                    </a:lnTo>
                    <a:lnTo>
                      <a:pt x="812" y="79"/>
                    </a:lnTo>
                    <a:lnTo>
                      <a:pt x="805" y="80"/>
                    </a:lnTo>
                    <a:lnTo>
                      <a:pt x="796" y="82"/>
                    </a:lnTo>
                    <a:lnTo>
                      <a:pt x="796" y="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4"/>
              <p:cNvSpPr>
                <a:spLocks/>
              </p:cNvSpPr>
              <p:nvPr/>
            </p:nvSpPr>
            <p:spPr bwMode="auto">
              <a:xfrm>
                <a:off x="625476" y="5727700"/>
                <a:ext cx="333375" cy="31750"/>
              </a:xfrm>
              <a:custGeom>
                <a:avLst/>
                <a:gdLst>
                  <a:gd name="T0" fmla="*/ 796 w 837"/>
                  <a:gd name="T1" fmla="*/ 81 h 81"/>
                  <a:gd name="T2" fmla="*/ 40 w 837"/>
                  <a:gd name="T3" fmla="*/ 81 h 81"/>
                  <a:gd name="T4" fmla="*/ 40 w 837"/>
                  <a:gd name="T5" fmla="*/ 81 h 81"/>
                  <a:gd name="T6" fmla="*/ 31 w 837"/>
                  <a:gd name="T7" fmla="*/ 80 h 81"/>
                  <a:gd name="T8" fmla="*/ 24 w 837"/>
                  <a:gd name="T9" fmla="*/ 79 h 81"/>
                  <a:gd name="T10" fmla="*/ 17 w 837"/>
                  <a:gd name="T11" fmla="*/ 75 h 81"/>
                  <a:gd name="T12" fmla="*/ 11 w 837"/>
                  <a:gd name="T13" fmla="*/ 69 h 81"/>
                  <a:gd name="T14" fmla="*/ 6 w 837"/>
                  <a:gd name="T15" fmla="*/ 63 h 81"/>
                  <a:gd name="T16" fmla="*/ 2 w 837"/>
                  <a:gd name="T17" fmla="*/ 56 h 81"/>
                  <a:gd name="T18" fmla="*/ 0 w 837"/>
                  <a:gd name="T19" fmla="*/ 48 h 81"/>
                  <a:gd name="T20" fmla="*/ 0 w 837"/>
                  <a:gd name="T21" fmla="*/ 41 h 81"/>
                  <a:gd name="T22" fmla="*/ 0 w 837"/>
                  <a:gd name="T23" fmla="*/ 41 h 81"/>
                  <a:gd name="T24" fmla="*/ 0 w 837"/>
                  <a:gd name="T25" fmla="*/ 33 h 81"/>
                  <a:gd name="T26" fmla="*/ 2 w 837"/>
                  <a:gd name="T27" fmla="*/ 25 h 81"/>
                  <a:gd name="T28" fmla="*/ 6 w 837"/>
                  <a:gd name="T29" fmla="*/ 18 h 81"/>
                  <a:gd name="T30" fmla="*/ 11 w 837"/>
                  <a:gd name="T31" fmla="*/ 12 h 81"/>
                  <a:gd name="T32" fmla="*/ 17 w 837"/>
                  <a:gd name="T33" fmla="*/ 6 h 81"/>
                  <a:gd name="T34" fmla="*/ 24 w 837"/>
                  <a:gd name="T35" fmla="*/ 3 h 81"/>
                  <a:gd name="T36" fmla="*/ 31 w 837"/>
                  <a:gd name="T37" fmla="*/ 1 h 81"/>
                  <a:gd name="T38" fmla="*/ 40 w 837"/>
                  <a:gd name="T39" fmla="*/ 0 h 81"/>
                  <a:gd name="T40" fmla="*/ 796 w 837"/>
                  <a:gd name="T41" fmla="*/ 0 h 81"/>
                  <a:gd name="T42" fmla="*/ 796 w 837"/>
                  <a:gd name="T43" fmla="*/ 0 h 81"/>
                  <a:gd name="T44" fmla="*/ 805 w 837"/>
                  <a:gd name="T45" fmla="*/ 1 h 81"/>
                  <a:gd name="T46" fmla="*/ 812 w 837"/>
                  <a:gd name="T47" fmla="*/ 3 h 81"/>
                  <a:gd name="T48" fmla="*/ 820 w 837"/>
                  <a:gd name="T49" fmla="*/ 6 h 81"/>
                  <a:gd name="T50" fmla="*/ 825 w 837"/>
                  <a:gd name="T51" fmla="*/ 12 h 81"/>
                  <a:gd name="T52" fmla="*/ 830 w 837"/>
                  <a:gd name="T53" fmla="*/ 18 h 81"/>
                  <a:gd name="T54" fmla="*/ 834 w 837"/>
                  <a:gd name="T55" fmla="*/ 25 h 81"/>
                  <a:gd name="T56" fmla="*/ 837 w 837"/>
                  <a:gd name="T57" fmla="*/ 33 h 81"/>
                  <a:gd name="T58" fmla="*/ 837 w 837"/>
                  <a:gd name="T59" fmla="*/ 41 h 81"/>
                  <a:gd name="T60" fmla="*/ 837 w 837"/>
                  <a:gd name="T61" fmla="*/ 41 h 81"/>
                  <a:gd name="T62" fmla="*/ 837 w 837"/>
                  <a:gd name="T63" fmla="*/ 48 h 81"/>
                  <a:gd name="T64" fmla="*/ 834 w 837"/>
                  <a:gd name="T65" fmla="*/ 56 h 81"/>
                  <a:gd name="T66" fmla="*/ 830 w 837"/>
                  <a:gd name="T67" fmla="*/ 63 h 81"/>
                  <a:gd name="T68" fmla="*/ 825 w 837"/>
                  <a:gd name="T69" fmla="*/ 69 h 81"/>
                  <a:gd name="T70" fmla="*/ 820 w 837"/>
                  <a:gd name="T71" fmla="*/ 75 h 81"/>
                  <a:gd name="T72" fmla="*/ 812 w 837"/>
                  <a:gd name="T73" fmla="*/ 79 h 81"/>
                  <a:gd name="T74" fmla="*/ 805 w 837"/>
                  <a:gd name="T75" fmla="*/ 80 h 81"/>
                  <a:gd name="T76" fmla="*/ 796 w 837"/>
                  <a:gd name="T77" fmla="*/ 81 h 81"/>
                  <a:gd name="T78" fmla="*/ 796 w 837"/>
                  <a:gd name="T7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7" h="81">
                    <a:moveTo>
                      <a:pt x="796" y="81"/>
                    </a:moveTo>
                    <a:lnTo>
                      <a:pt x="40" y="81"/>
                    </a:lnTo>
                    <a:lnTo>
                      <a:pt x="40" y="81"/>
                    </a:lnTo>
                    <a:lnTo>
                      <a:pt x="31" y="80"/>
                    </a:lnTo>
                    <a:lnTo>
                      <a:pt x="24" y="79"/>
                    </a:lnTo>
                    <a:lnTo>
                      <a:pt x="17" y="75"/>
                    </a:lnTo>
                    <a:lnTo>
                      <a:pt x="11" y="69"/>
                    </a:lnTo>
                    <a:lnTo>
                      <a:pt x="6" y="63"/>
                    </a:lnTo>
                    <a:lnTo>
                      <a:pt x="2" y="56"/>
                    </a:lnTo>
                    <a:lnTo>
                      <a:pt x="0" y="48"/>
                    </a:lnTo>
                    <a:lnTo>
                      <a:pt x="0" y="41"/>
                    </a:lnTo>
                    <a:lnTo>
                      <a:pt x="0" y="41"/>
                    </a:lnTo>
                    <a:lnTo>
                      <a:pt x="0" y="33"/>
                    </a:lnTo>
                    <a:lnTo>
                      <a:pt x="2" y="25"/>
                    </a:lnTo>
                    <a:lnTo>
                      <a:pt x="6" y="18"/>
                    </a:lnTo>
                    <a:lnTo>
                      <a:pt x="11" y="12"/>
                    </a:lnTo>
                    <a:lnTo>
                      <a:pt x="17" y="6"/>
                    </a:lnTo>
                    <a:lnTo>
                      <a:pt x="24" y="3"/>
                    </a:lnTo>
                    <a:lnTo>
                      <a:pt x="31" y="1"/>
                    </a:lnTo>
                    <a:lnTo>
                      <a:pt x="40" y="0"/>
                    </a:lnTo>
                    <a:lnTo>
                      <a:pt x="796" y="0"/>
                    </a:lnTo>
                    <a:lnTo>
                      <a:pt x="796" y="0"/>
                    </a:lnTo>
                    <a:lnTo>
                      <a:pt x="805" y="1"/>
                    </a:lnTo>
                    <a:lnTo>
                      <a:pt x="812" y="3"/>
                    </a:lnTo>
                    <a:lnTo>
                      <a:pt x="820" y="6"/>
                    </a:lnTo>
                    <a:lnTo>
                      <a:pt x="825" y="12"/>
                    </a:lnTo>
                    <a:lnTo>
                      <a:pt x="830" y="18"/>
                    </a:lnTo>
                    <a:lnTo>
                      <a:pt x="834" y="25"/>
                    </a:lnTo>
                    <a:lnTo>
                      <a:pt x="837" y="33"/>
                    </a:lnTo>
                    <a:lnTo>
                      <a:pt x="837" y="41"/>
                    </a:lnTo>
                    <a:lnTo>
                      <a:pt x="837" y="41"/>
                    </a:lnTo>
                    <a:lnTo>
                      <a:pt x="837" y="48"/>
                    </a:lnTo>
                    <a:lnTo>
                      <a:pt x="834" y="56"/>
                    </a:lnTo>
                    <a:lnTo>
                      <a:pt x="830" y="63"/>
                    </a:lnTo>
                    <a:lnTo>
                      <a:pt x="825" y="69"/>
                    </a:lnTo>
                    <a:lnTo>
                      <a:pt x="820" y="75"/>
                    </a:lnTo>
                    <a:lnTo>
                      <a:pt x="812" y="79"/>
                    </a:lnTo>
                    <a:lnTo>
                      <a:pt x="805" y="80"/>
                    </a:lnTo>
                    <a:lnTo>
                      <a:pt x="796" y="81"/>
                    </a:lnTo>
                    <a:lnTo>
                      <a:pt x="796"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TextBox 32"/>
            <p:cNvSpPr txBox="1"/>
            <p:nvPr/>
          </p:nvSpPr>
          <p:spPr>
            <a:xfrm>
              <a:off x="766799" y="5515955"/>
              <a:ext cx="242374" cy="209288"/>
            </a:xfrm>
            <a:prstGeom prst="rect">
              <a:avLst/>
            </a:prstGeom>
            <a:noFill/>
          </p:spPr>
          <p:txBody>
            <a:bodyPr wrap="none" rtlCol="0">
              <a:spAutoFit/>
            </a:bodyPr>
            <a:lstStyle/>
            <a:p>
              <a:pPr>
                <a:buNone/>
              </a:pPr>
              <a:r>
                <a:rPr lang="en-US" sz="800" b="1" dirty="0" smtClean="0">
                  <a:solidFill>
                    <a:schemeClr val="accent2"/>
                  </a:solidFill>
                </a:rPr>
                <a:t>$</a:t>
              </a:r>
              <a:endParaRPr lang="en-US" sz="800" b="1" dirty="0">
                <a:solidFill>
                  <a:schemeClr val="accent2"/>
                </a:solidFill>
              </a:endParaRPr>
            </a:p>
          </p:txBody>
        </p:sp>
      </p:grpSp>
      <p:pic>
        <p:nvPicPr>
          <p:cNvPr id="42" name="Picture 2" descr="C:\Users\Chrissy\Desktop\APR 18\FSA deck\dent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175" y="958767"/>
            <a:ext cx="3475038" cy="521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3670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2"/>
          <p:cNvSpPr>
            <a:spLocks noGrp="1" noChangeArrowheads="1"/>
          </p:cNvSpPr>
          <p:nvPr>
            <p:ph type="title"/>
          </p:nvPr>
        </p:nvSpPr>
        <p:spPr/>
        <p:txBody>
          <a:bodyPr/>
          <a:lstStyle/>
          <a:p>
            <a:r>
              <a:rPr lang="en-US" dirty="0" smtClean="0"/>
              <a:t>Dependent care flexible spending account</a:t>
            </a:r>
          </a:p>
        </p:txBody>
      </p:sp>
      <p:sp>
        <p:nvSpPr>
          <p:cNvPr id="625666" name="Rectangle 3"/>
          <p:cNvSpPr>
            <a:spLocks noGrp="1" noChangeArrowheads="1"/>
          </p:cNvSpPr>
          <p:nvPr>
            <p:ph idx="1"/>
          </p:nvPr>
        </p:nvSpPr>
        <p:spPr>
          <a:xfrm>
            <a:off x="457201" y="960438"/>
            <a:ext cx="4471987" cy="5210175"/>
          </a:xfrm>
        </p:spPr>
        <p:txBody>
          <a:bodyPr/>
          <a:lstStyle/>
          <a:p>
            <a:pPr marL="0" indent="-58738">
              <a:buNone/>
            </a:pPr>
            <a:r>
              <a:rPr lang="en-US" sz="1800" dirty="0" smtClean="0">
                <a:solidFill>
                  <a:schemeClr val="accent1"/>
                </a:solidFill>
              </a:rPr>
              <a:t>Requirements:</a:t>
            </a:r>
          </a:p>
          <a:p>
            <a:r>
              <a:rPr lang="en-US" dirty="0" smtClean="0"/>
              <a:t>Care must be for one or more qualifying individuals </a:t>
            </a:r>
          </a:p>
          <a:p>
            <a:r>
              <a:rPr lang="en-US" dirty="0" smtClean="0"/>
              <a:t>A qualified individual must be a dependent claimed on your taxes</a:t>
            </a:r>
          </a:p>
          <a:p>
            <a:r>
              <a:rPr lang="en-US" dirty="0" smtClean="0"/>
              <a:t>Expenses must be for you and spouse to work, look for work or go to school full-time</a:t>
            </a:r>
          </a:p>
          <a:p>
            <a:r>
              <a:rPr lang="en-US" dirty="0" smtClean="0"/>
              <a:t>Minimum election is </a:t>
            </a:r>
            <a:r>
              <a:rPr lang="en-US" dirty="0">
                <a:solidFill>
                  <a:srgbClr val="FF0000"/>
                </a:solidFill>
              </a:rPr>
              <a:t>&lt;$0.00&gt; </a:t>
            </a:r>
            <a:r>
              <a:rPr lang="en-US" dirty="0" smtClean="0"/>
              <a:t>and the maximum </a:t>
            </a:r>
            <a:br>
              <a:rPr lang="en-US" dirty="0" smtClean="0"/>
            </a:br>
            <a:r>
              <a:rPr lang="en-US" dirty="0" smtClean="0"/>
              <a:t>annual election is $5,000 per household per tax year</a:t>
            </a:r>
          </a:p>
          <a:p>
            <a:pPr marL="0" indent="0">
              <a:buNone/>
            </a:pPr>
            <a:endParaRPr lang="en-US" dirty="0"/>
          </a:p>
        </p:txBody>
      </p:sp>
      <p:sp>
        <p:nvSpPr>
          <p:cNvPr id="7" name="Rectangle 4"/>
          <p:cNvSpPr>
            <a:spLocks noChangeArrowheads="1"/>
          </p:cNvSpPr>
          <p:nvPr/>
        </p:nvSpPr>
        <p:spPr bwMode="auto">
          <a:xfrm>
            <a:off x="374333" y="1161954"/>
            <a:ext cx="6990216" cy="3769456"/>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txBody>
          <a:bodyPr tIns="822960"/>
          <a:lstStyle/>
          <a:p>
            <a:pPr marL="168275" lvl="0" indent="-168275">
              <a:spcAft>
                <a:spcPct val="35000"/>
              </a:spcAft>
              <a:buClr>
                <a:srgbClr val="D45D00"/>
              </a:buClr>
              <a:buFontTx/>
              <a:buChar char="•"/>
              <a:defRPr/>
            </a:pPr>
            <a:endParaRPr lang="en-US" sz="1600" kern="0" dirty="0">
              <a:solidFill>
                <a:srgbClr val="53565A"/>
              </a:solidFill>
              <a:latin typeface="Arial" pitchFamily="34" charset="0"/>
              <a:cs typeface="Arial" pitchFamily="34" charset="0"/>
            </a:endParaRPr>
          </a:p>
        </p:txBody>
      </p:sp>
      <p:sp>
        <p:nvSpPr>
          <p:cNvPr id="9"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18</a:t>
            </a:fld>
            <a:endParaRPr lang="en-US"/>
          </a:p>
        </p:txBody>
      </p:sp>
      <p:pic>
        <p:nvPicPr>
          <p:cNvPr id="2050" name="Picture 2" descr="C:\Users\Chrissy\Desktop\APR 18\FSA deck\dad and boy bi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763" y="960438"/>
            <a:ext cx="3475038" cy="521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97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25666">
                                            <p:txEl>
                                              <p:pRg st="0" end="0"/>
                                            </p:txEl>
                                          </p:spTgt>
                                        </p:tgtEl>
                                        <p:attrNameLst>
                                          <p:attrName>style.visibility</p:attrName>
                                        </p:attrNameLst>
                                      </p:cBhvr>
                                      <p:to>
                                        <p:strVal val="visible"/>
                                      </p:to>
                                    </p:set>
                                    <p:animEffect transition="in" filter="strips(downRight)">
                                      <p:cBhvr>
                                        <p:cTn id="7" dur="500"/>
                                        <p:tgtEl>
                                          <p:spTgt spid="6256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25666">
                                            <p:txEl>
                                              <p:pRg st="1" end="1"/>
                                            </p:txEl>
                                          </p:spTgt>
                                        </p:tgtEl>
                                        <p:attrNameLst>
                                          <p:attrName>style.visibility</p:attrName>
                                        </p:attrNameLst>
                                      </p:cBhvr>
                                      <p:to>
                                        <p:strVal val="visible"/>
                                      </p:to>
                                    </p:set>
                                    <p:animEffect transition="in" filter="strips(downRight)">
                                      <p:cBhvr>
                                        <p:cTn id="12" dur="500"/>
                                        <p:tgtEl>
                                          <p:spTgt spid="6256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25666">
                                            <p:txEl>
                                              <p:pRg st="2" end="2"/>
                                            </p:txEl>
                                          </p:spTgt>
                                        </p:tgtEl>
                                        <p:attrNameLst>
                                          <p:attrName>style.visibility</p:attrName>
                                        </p:attrNameLst>
                                      </p:cBhvr>
                                      <p:to>
                                        <p:strVal val="visible"/>
                                      </p:to>
                                    </p:set>
                                    <p:animEffect transition="in" filter="strips(downRight)">
                                      <p:cBhvr>
                                        <p:cTn id="17" dur="500"/>
                                        <p:tgtEl>
                                          <p:spTgt spid="6256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25666">
                                            <p:txEl>
                                              <p:pRg st="3" end="3"/>
                                            </p:txEl>
                                          </p:spTgt>
                                        </p:tgtEl>
                                        <p:attrNameLst>
                                          <p:attrName>style.visibility</p:attrName>
                                        </p:attrNameLst>
                                      </p:cBhvr>
                                      <p:to>
                                        <p:strVal val="visible"/>
                                      </p:to>
                                    </p:set>
                                    <p:animEffect transition="in" filter="strips(downRight)">
                                      <p:cBhvr>
                                        <p:cTn id="22" dur="500"/>
                                        <p:tgtEl>
                                          <p:spTgt spid="6256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25666">
                                            <p:txEl>
                                              <p:pRg st="4" end="4"/>
                                            </p:txEl>
                                          </p:spTgt>
                                        </p:tgtEl>
                                        <p:attrNameLst>
                                          <p:attrName>style.visibility</p:attrName>
                                        </p:attrNameLst>
                                      </p:cBhvr>
                                      <p:to>
                                        <p:strVal val="visible"/>
                                      </p:to>
                                    </p:set>
                                    <p:animEffect transition="in" filter="strips(downRight)">
                                      <p:cBhvr>
                                        <p:cTn id="27" dur="500"/>
                                        <p:tgtEl>
                                          <p:spTgt spid="625666">
                                            <p:txEl>
                                              <p:pRg st="4" end="4"/>
                                            </p:txEl>
                                          </p:spTgt>
                                        </p:tgtEl>
                                      </p:cBhvr>
                                    </p:animEffect>
                                  </p:childTnLst>
                                </p:cTn>
                              </p:par>
                            </p:childTnLst>
                          </p:cTn>
                        </p:par>
                        <p:par>
                          <p:cTn id="28" fill="hold">
                            <p:stCondLst>
                              <p:cond delay="500"/>
                            </p:stCondLst>
                            <p:childTnLst>
                              <p:par>
                                <p:cTn id="29" presetID="10" presetClass="entr" presetSubtype="0" fill="hold" nodeType="afterEffect" nodePh="1">
                                  <p:stCondLst>
                                    <p:cond delay="0"/>
                                  </p:stCondLst>
                                  <p:endCondLst>
                                    <p:cond evt="begin" delay="0">
                                      <p:tn val="29"/>
                                    </p:cond>
                                  </p:end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2"/>
          <p:cNvSpPr>
            <a:spLocks noGrp="1" noChangeArrowheads="1"/>
          </p:cNvSpPr>
          <p:nvPr>
            <p:ph type="title"/>
          </p:nvPr>
        </p:nvSpPr>
        <p:spPr/>
        <p:txBody>
          <a:bodyPr/>
          <a:lstStyle/>
          <a:p>
            <a:r>
              <a:rPr lang="en-US" dirty="0" smtClean="0"/>
              <a:t>Dependent care flexible spending account</a:t>
            </a:r>
          </a:p>
        </p:txBody>
      </p:sp>
      <p:sp>
        <p:nvSpPr>
          <p:cNvPr id="625666" name="Rectangle 3"/>
          <p:cNvSpPr>
            <a:spLocks noGrp="1" noChangeArrowheads="1"/>
          </p:cNvSpPr>
          <p:nvPr>
            <p:ph idx="1"/>
          </p:nvPr>
        </p:nvSpPr>
        <p:spPr>
          <a:xfrm>
            <a:off x="457201" y="960438"/>
            <a:ext cx="4471987" cy="5210175"/>
          </a:xfrm>
        </p:spPr>
        <p:txBody>
          <a:bodyPr/>
          <a:lstStyle/>
          <a:p>
            <a:pPr marL="0" indent="0">
              <a:buNone/>
            </a:pPr>
            <a:r>
              <a:rPr lang="en-US" sz="1800" dirty="0">
                <a:solidFill>
                  <a:schemeClr val="accent1"/>
                </a:solidFill>
              </a:rPr>
              <a:t>Additional requirements</a:t>
            </a:r>
            <a:r>
              <a:rPr lang="en-US" sz="1800" dirty="0" smtClean="0">
                <a:solidFill>
                  <a:schemeClr val="accent1"/>
                </a:solidFill>
              </a:rPr>
              <a:t>:</a:t>
            </a:r>
          </a:p>
          <a:p>
            <a:r>
              <a:rPr lang="en-US" dirty="0" smtClean="0"/>
              <a:t>Must be for children under age 13</a:t>
            </a:r>
          </a:p>
          <a:p>
            <a:r>
              <a:rPr lang="en-US" dirty="0" smtClean="0"/>
              <a:t>Can also be used for adult child or spouse physically incapable of caring for him/herself</a:t>
            </a:r>
          </a:p>
          <a:p>
            <a:r>
              <a:rPr lang="en-US" dirty="0" smtClean="0"/>
              <a:t>Amounts paid for “educational care” must be </a:t>
            </a:r>
            <a:br>
              <a:rPr lang="en-US" dirty="0" smtClean="0"/>
            </a:br>
            <a:r>
              <a:rPr lang="en-US" dirty="0" smtClean="0"/>
              <a:t>for pre-kindergarten or younger ages</a:t>
            </a:r>
          </a:p>
          <a:p>
            <a:r>
              <a:rPr lang="en-US" dirty="0" smtClean="0"/>
              <a:t>Provider of care must report the income </a:t>
            </a:r>
            <a:br>
              <a:rPr lang="en-US" dirty="0" smtClean="0"/>
            </a:br>
            <a:r>
              <a:rPr lang="en-US" dirty="0" smtClean="0"/>
              <a:t>by providing employee name, address and </a:t>
            </a:r>
            <a:br>
              <a:rPr lang="en-US" dirty="0" smtClean="0"/>
            </a:br>
            <a:r>
              <a:rPr lang="en-US" dirty="0" smtClean="0"/>
              <a:t>Tax ID or </a:t>
            </a:r>
            <a:r>
              <a:rPr lang="en-US" dirty="0"/>
              <a:t>Social Security </a:t>
            </a:r>
            <a:r>
              <a:rPr lang="en-US" dirty="0" smtClean="0"/>
              <a:t>number</a:t>
            </a:r>
          </a:p>
          <a:p>
            <a:r>
              <a:rPr lang="en-US" dirty="0" smtClean="0"/>
              <a:t>Employee reports on tax form whether </a:t>
            </a:r>
            <a:br>
              <a:rPr lang="en-US" dirty="0" smtClean="0"/>
            </a:br>
            <a:r>
              <a:rPr lang="en-US" dirty="0" smtClean="0"/>
              <a:t>FSA or tax credit is used</a:t>
            </a:r>
            <a:endParaRPr lang="en-US" dirty="0"/>
          </a:p>
        </p:txBody>
      </p:sp>
      <p:sp>
        <p:nvSpPr>
          <p:cNvPr id="7" name="Rectangle 4"/>
          <p:cNvSpPr>
            <a:spLocks noChangeArrowheads="1"/>
          </p:cNvSpPr>
          <p:nvPr/>
        </p:nvSpPr>
        <p:spPr bwMode="auto">
          <a:xfrm>
            <a:off x="374333" y="1161954"/>
            <a:ext cx="6990216" cy="3769456"/>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txBody>
          <a:bodyPr tIns="822960"/>
          <a:lstStyle/>
          <a:p>
            <a:pPr marL="168275" lvl="0" indent="-168275">
              <a:spcAft>
                <a:spcPct val="35000"/>
              </a:spcAft>
              <a:buClr>
                <a:srgbClr val="D45D00"/>
              </a:buClr>
              <a:buFontTx/>
              <a:buChar char="•"/>
              <a:defRPr/>
            </a:pPr>
            <a:endParaRPr lang="en-US" sz="1600" kern="0" dirty="0">
              <a:solidFill>
                <a:srgbClr val="53565A"/>
              </a:solidFill>
              <a:latin typeface="Arial" pitchFamily="34" charset="0"/>
              <a:cs typeface="Arial" pitchFamily="34" charset="0"/>
            </a:endParaRPr>
          </a:p>
        </p:txBody>
      </p:sp>
      <p:sp>
        <p:nvSpPr>
          <p:cNvPr id="8"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19</a:t>
            </a:fld>
            <a:endParaRPr lang="en-US"/>
          </a:p>
        </p:txBody>
      </p:sp>
      <p:pic>
        <p:nvPicPr>
          <p:cNvPr id="1027" name="Picture 3" descr="C:\Users\Chrissy\Desktop\APR 18\FSA deck\doctor ex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175" y="960436"/>
            <a:ext cx="3475038" cy="521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78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25666">
                                            <p:txEl>
                                              <p:pRg st="0" end="0"/>
                                            </p:txEl>
                                          </p:spTgt>
                                        </p:tgtEl>
                                        <p:attrNameLst>
                                          <p:attrName>style.visibility</p:attrName>
                                        </p:attrNameLst>
                                      </p:cBhvr>
                                      <p:to>
                                        <p:strVal val="visible"/>
                                      </p:to>
                                    </p:set>
                                    <p:animEffect transition="in" filter="strips(downRight)">
                                      <p:cBhvr>
                                        <p:cTn id="7" dur="500"/>
                                        <p:tgtEl>
                                          <p:spTgt spid="6256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25666">
                                            <p:txEl>
                                              <p:pRg st="1" end="1"/>
                                            </p:txEl>
                                          </p:spTgt>
                                        </p:tgtEl>
                                        <p:attrNameLst>
                                          <p:attrName>style.visibility</p:attrName>
                                        </p:attrNameLst>
                                      </p:cBhvr>
                                      <p:to>
                                        <p:strVal val="visible"/>
                                      </p:to>
                                    </p:set>
                                    <p:animEffect transition="in" filter="strips(downRight)">
                                      <p:cBhvr>
                                        <p:cTn id="12" dur="500"/>
                                        <p:tgtEl>
                                          <p:spTgt spid="6256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25666">
                                            <p:txEl>
                                              <p:pRg st="2" end="2"/>
                                            </p:txEl>
                                          </p:spTgt>
                                        </p:tgtEl>
                                        <p:attrNameLst>
                                          <p:attrName>style.visibility</p:attrName>
                                        </p:attrNameLst>
                                      </p:cBhvr>
                                      <p:to>
                                        <p:strVal val="visible"/>
                                      </p:to>
                                    </p:set>
                                    <p:animEffect transition="in" filter="strips(downRight)">
                                      <p:cBhvr>
                                        <p:cTn id="17" dur="500"/>
                                        <p:tgtEl>
                                          <p:spTgt spid="6256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25666">
                                            <p:txEl>
                                              <p:pRg st="3" end="3"/>
                                            </p:txEl>
                                          </p:spTgt>
                                        </p:tgtEl>
                                        <p:attrNameLst>
                                          <p:attrName>style.visibility</p:attrName>
                                        </p:attrNameLst>
                                      </p:cBhvr>
                                      <p:to>
                                        <p:strVal val="visible"/>
                                      </p:to>
                                    </p:set>
                                    <p:animEffect transition="in" filter="strips(downRight)">
                                      <p:cBhvr>
                                        <p:cTn id="22" dur="500"/>
                                        <p:tgtEl>
                                          <p:spTgt spid="6256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25666">
                                            <p:txEl>
                                              <p:pRg st="4" end="4"/>
                                            </p:txEl>
                                          </p:spTgt>
                                        </p:tgtEl>
                                        <p:attrNameLst>
                                          <p:attrName>style.visibility</p:attrName>
                                        </p:attrNameLst>
                                      </p:cBhvr>
                                      <p:to>
                                        <p:strVal val="visible"/>
                                      </p:to>
                                    </p:set>
                                    <p:animEffect transition="in" filter="strips(downRight)">
                                      <p:cBhvr>
                                        <p:cTn id="27" dur="500"/>
                                        <p:tgtEl>
                                          <p:spTgt spid="6256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25666">
                                            <p:txEl>
                                              <p:pRg st="5" end="5"/>
                                            </p:txEl>
                                          </p:spTgt>
                                        </p:tgtEl>
                                        <p:attrNameLst>
                                          <p:attrName>style.visibility</p:attrName>
                                        </p:attrNameLst>
                                      </p:cBhvr>
                                      <p:to>
                                        <p:strVal val="visible"/>
                                      </p:to>
                                    </p:set>
                                    <p:animEffect transition="in" filter="strips(downRight)">
                                      <p:cBhvr>
                                        <p:cTn id="32" dur="500"/>
                                        <p:tgtEl>
                                          <p:spTgt spid="625666">
                                            <p:txEl>
                                              <p:pRg st="5" end="5"/>
                                            </p:txEl>
                                          </p:spTgt>
                                        </p:tgtEl>
                                      </p:cBhvr>
                                    </p:animEffect>
                                  </p:childTnLst>
                                </p:cTn>
                              </p:par>
                            </p:childTnLst>
                          </p:cTn>
                        </p:par>
                        <p:par>
                          <p:cTn id="33" fill="hold">
                            <p:stCondLst>
                              <p:cond delay="500"/>
                            </p:stCondLst>
                            <p:childTnLst>
                              <p:par>
                                <p:cTn id="34" presetID="10" presetClass="entr" presetSubtype="0" fill="hold" nodeType="after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to Presenter	</a:t>
            </a:r>
            <a:endParaRPr lang="en-US" dirty="0"/>
          </a:p>
        </p:txBody>
      </p:sp>
      <p:sp>
        <p:nvSpPr>
          <p:cNvPr id="3" name="Slide Number Placeholder 2"/>
          <p:cNvSpPr>
            <a:spLocks noGrp="1"/>
          </p:cNvSpPr>
          <p:nvPr>
            <p:ph type="sldNum" sz="quarter" idx="10"/>
          </p:nvPr>
        </p:nvSpPr>
        <p:spPr/>
        <p:txBody>
          <a:bodyPr/>
          <a:lstStyle/>
          <a:p>
            <a:pPr>
              <a:defRPr/>
            </a:pPr>
            <a:fld id="{000D5B77-8E78-4B3C-B5FB-E3C52E1E798C}" type="slidenum">
              <a:rPr lang="en-US" smtClean="0"/>
              <a:pPr>
                <a:defRPr/>
              </a:pPr>
              <a:t>2</a:t>
            </a:fld>
            <a:endParaRPr lang="en-US"/>
          </a:p>
        </p:txBody>
      </p:sp>
      <p:sp>
        <p:nvSpPr>
          <p:cNvPr id="4" name="TextBox 3"/>
          <p:cNvSpPr txBox="1"/>
          <p:nvPr/>
        </p:nvSpPr>
        <p:spPr>
          <a:xfrm>
            <a:off x="409575" y="963885"/>
            <a:ext cx="8286750" cy="4647426"/>
          </a:xfrm>
          <a:prstGeom prst="rect">
            <a:avLst/>
          </a:prstGeom>
          <a:noFill/>
        </p:spPr>
        <p:txBody>
          <a:bodyPr wrap="square" rtlCol="0">
            <a:spAutoFit/>
          </a:bodyPr>
          <a:lstStyle/>
          <a:p>
            <a:r>
              <a:rPr lang="en-US" dirty="0"/>
              <a:t> </a:t>
            </a:r>
            <a:r>
              <a:rPr lang="en-US" dirty="0" smtClean="0"/>
              <a:t> Customize the cover slide to your audience.</a:t>
            </a:r>
          </a:p>
          <a:p>
            <a:r>
              <a:rPr lang="en-US" dirty="0"/>
              <a:t> </a:t>
            </a:r>
            <a:r>
              <a:rPr lang="en-US" dirty="0" smtClean="0"/>
              <a:t> Go through the presentation and fill in the variables as it pertains to the customer you’re presenting to. These are marked in red, except for slide 13 where the variables are in the orange header.</a:t>
            </a:r>
          </a:p>
          <a:p>
            <a:r>
              <a:rPr lang="en-US" dirty="0"/>
              <a:t> </a:t>
            </a:r>
            <a:r>
              <a:rPr lang="en-US" dirty="0" smtClean="0"/>
              <a:t> Delete any information or product offerings that do not apply to your presentation.</a:t>
            </a:r>
          </a:p>
          <a:p>
            <a:r>
              <a:rPr lang="en-US" dirty="0" smtClean="0"/>
              <a:t>  Delete the “Instructions to Presenter” slide after you finalize your presentation.</a:t>
            </a:r>
          </a:p>
          <a:p>
            <a:r>
              <a:rPr lang="en-US" dirty="0"/>
              <a:t> </a:t>
            </a:r>
            <a:r>
              <a:rPr lang="en-US" dirty="0" smtClean="0"/>
              <a:t>Delete slide 10 if you offer the carryover option.</a:t>
            </a:r>
          </a:p>
          <a:p>
            <a:r>
              <a:rPr lang="en-US" dirty="0" smtClean="0"/>
              <a:t> Delete slide 11 if you do not offer the carryover option.</a:t>
            </a:r>
          </a:p>
          <a:p>
            <a:r>
              <a:rPr lang="en-US" dirty="0" smtClean="0"/>
              <a:t> Delete slide 12 if your plan does not allow grace period for health care or dependent care accounts.</a:t>
            </a:r>
          </a:p>
          <a:p>
            <a:endParaRPr lang="en-US" dirty="0"/>
          </a:p>
        </p:txBody>
      </p:sp>
    </p:spTree>
    <p:extLst>
      <p:ext uri="{BB962C8B-B14F-4D97-AF65-F5344CB8AC3E}">
        <p14:creationId xmlns:p14="http://schemas.microsoft.com/office/powerpoint/2010/main" val="27159069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2"/>
          <p:cNvSpPr>
            <a:spLocks noGrp="1" noChangeArrowheads="1"/>
          </p:cNvSpPr>
          <p:nvPr>
            <p:ph type="title"/>
          </p:nvPr>
        </p:nvSpPr>
        <p:spPr/>
        <p:txBody>
          <a:bodyPr/>
          <a:lstStyle/>
          <a:p>
            <a:r>
              <a:rPr lang="en-US" dirty="0" smtClean="0"/>
              <a:t>Dependent care flexible spending account</a:t>
            </a:r>
          </a:p>
        </p:txBody>
      </p:sp>
      <p:sp>
        <p:nvSpPr>
          <p:cNvPr id="625666" name="Rectangle 3"/>
          <p:cNvSpPr>
            <a:spLocks noGrp="1" noChangeArrowheads="1"/>
          </p:cNvSpPr>
          <p:nvPr>
            <p:ph idx="1"/>
          </p:nvPr>
        </p:nvSpPr>
        <p:spPr>
          <a:xfrm>
            <a:off x="457201" y="960438"/>
            <a:ext cx="4471987" cy="4243387"/>
          </a:xfrm>
        </p:spPr>
        <p:txBody>
          <a:bodyPr/>
          <a:lstStyle/>
          <a:p>
            <a:r>
              <a:rPr lang="en-US" dirty="0" smtClean="0"/>
              <a:t>Dependent care FSA versus the dependent </a:t>
            </a:r>
            <a:br>
              <a:rPr lang="en-US" dirty="0" smtClean="0"/>
            </a:br>
            <a:r>
              <a:rPr lang="en-US" dirty="0" smtClean="0"/>
              <a:t>care tax credit</a:t>
            </a:r>
          </a:p>
          <a:p>
            <a:pPr lvl="1"/>
            <a:r>
              <a:rPr lang="en-US" dirty="0" smtClean="0"/>
              <a:t>Tax credit allows federal tax savings only</a:t>
            </a:r>
          </a:p>
          <a:p>
            <a:pPr lvl="1"/>
            <a:r>
              <a:rPr lang="en-US" dirty="0" smtClean="0"/>
              <a:t>Dependent care FSA allows more immediate reimbursement</a:t>
            </a:r>
          </a:p>
          <a:p>
            <a:r>
              <a:rPr lang="en-US" dirty="0" smtClean="0"/>
              <a:t>Depending on your combined income, </a:t>
            </a:r>
            <a:br>
              <a:rPr lang="en-US" dirty="0" smtClean="0"/>
            </a:br>
            <a:r>
              <a:rPr lang="en-US" dirty="0" smtClean="0"/>
              <a:t>you might benefit more from the dependent care FSA. It is recommended you check with your tax preparer</a:t>
            </a:r>
          </a:p>
          <a:p>
            <a:r>
              <a:rPr lang="en-US" dirty="0" smtClean="0"/>
              <a:t>The same expenses can only be claimed once</a:t>
            </a:r>
            <a:endParaRPr lang="en-US" dirty="0"/>
          </a:p>
        </p:txBody>
      </p:sp>
      <p:sp>
        <p:nvSpPr>
          <p:cNvPr id="7" name="Rectangle 4"/>
          <p:cNvSpPr>
            <a:spLocks noChangeArrowheads="1"/>
          </p:cNvSpPr>
          <p:nvPr/>
        </p:nvSpPr>
        <p:spPr bwMode="auto">
          <a:xfrm>
            <a:off x="404632" y="1076229"/>
            <a:ext cx="6990216" cy="3769456"/>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txBody>
          <a:bodyPr tIns="822960"/>
          <a:lstStyle/>
          <a:p>
            <a:pPr marL="168275" lvl="0" indent="-168275">
              <a:spcAft>
                <a:spcPct val="35000"/>
              </a:spcAft>
              <a:buClr>
                <a:srgbClr val="D45D00"/>
              </a:buClr>
              <a:buFontTx/>
              <a:buChar char="•"/>
              <a:defRPr/>
            </a:pPr>
            <a:endParaRPr lang="en-US" sz="1600" kern="0" dirty="0">
              <a:solidFill>
                <a:srgbClr val="53565A"/>
              </a:solidFill>
              <a:latin typeface="Arial" pitchFamily="34" charset="0"/>
              <a:cs typeface="Arial" pitchFamily="34" charset="0"/>
            </a:endParaRPr>
          </a:p>
        </p:txBody>
      </p:sp>
      <p:sp>
        <p:nvSpPr>
          <p:cNvPr id="9"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20</a:t>
            </a:fld>
            <a:endParaRPr lang="en-US"/>
          </a:p>
        </p:txBody>
      </p:sp>
      <p:pic>
        <p:nvPicPr>
          <p:cNvPr id="3074" name="Picture 2" descr="C:\Users\Chrissy\Desktop\APR 18\FSA deck\boy and d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175" y="960438"/>
            <a:ext cx="3475038" cy="425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49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25666">
                                            <p:txEl>
                                              <p:pRg st="0" end="0"/>
                                            </p:txEl>
                                          </p:spTgt>
                                        </p:tgtEl>
                                        <p:attrNameLst>
                                          <p:attrName>style.visibility</p:attrName>
                                        </p:attrNameLst>
                                      </p:cBhvr>
                                      <p:to>
                                        <p:strVal val="visible"/>
                                      </p:to>
                                    </p:set>
                                    <p:animEffect transition="in" filter="strips(downRight)">
                                      <p:cBhvr>
                                        <p:cTn id="7" dur="500"/>
                                        <p:tgtEl>
                                          <p:spTgt spid="625666">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25666">
                                            <p:txEl>
                                              <p:pRg st="1" end="1"/>
                                            </p:txEl>
                                          </p:spTgt>
                                        </p:tgtEl>
                                        <p:attrNameLst>
                                          <p:attrName>style.visibility</p:attrName>
                                        </p:attrNameLst>
                                      </p:cBhvr>
                                      <p:to>
                                        <p:strVal val="visible"/>
                                      </p:to>
                                    </p:set>
                                    <p:animEffect transition="in" filter="strips(downRight)">
                                      <p:cBhvr>
                                        <p:cTn id="10" dur="500"/>
                                        <p:tgtEl>
                                          <p:spTgt spid="625666">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25666">
                                            <p:txEl>
                                              <p:pRg st="2" end="2"/>
                                            </p:txEl>
                                          </p:spTgt>
                                        </p:tgtEl>
                                        <p:attrNameLst>
                                          <p:attrName>style.visibility</p:attrName>
                                        </p:attrNameLst>
                                      </p:cBhvr>
                                      <p:to>
                                        <p:strVal val="visible"/>
                                      </p:to>
                                    </p:set>
                                    <p:animEffect transition="in" filter="strips(downRight)">
                                      <p:cBhvr>
                                        <p:cTn id="13" dur="500"/>
                                        <p:tgtEl>
                                          <p:spTgt spid="62566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625666">
                                            <p:txEl>
                                              <p:pRg st="3" end="3"/>
                                            </p:txEl>
                                          </p:spTgt>
                                        </p:tgtEl>
                                        <p:attrNameLst>
                                          <p:attrName>style.visibility</p:attrName>
                                        </p:attrNameLst>
                                      </p:cBhvr>
                                      <p:to>
                                        <p:strVal val="visible"/>
                                      </p:to>
                                    </p:set>
                                    <p:animEffect transition="in" filter="strips(downRight)">
                                      <p:cBhvr>
                                        <p:cTn id="18" dur="500"/>
                                        <p:tgtEl>
                                          <p:spTgt spid="62566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625666">
                                            <p:txEl>
                                              <p:pRg st="4" end="4"/>
                                            </p:txEl>
                                          </p:spTgt>
                                        </p:tgtEl>
                                        <p:attrNameLst>
                                          <p:attrName>style.visibility</p:attrName>
                                        </p:attrNameLst>
                                      </p:cBhvr>
                                      <p:to>
                                        <p:strVal val="visible"/>
                                      </p:to>
                                    </p:set>
                                    <p:animEffect transition="in" filter="strips(downRight)">
                                      <p:cBhvr>
                                        <p:cTn id="23" dur="500"/>
                                        <p:tgtEl>
                                          <p:spTgt spid="625666">
                                            <p:txEl>
                                              <p:pRg st="4" end="4"/>
                                            </p:txEl>
                                          </p:spTgt>
                                        </p:tgtEl>
                                      </p:cBhvr>
                                    </p:animEffect>
                                  </p:childTnLst>
                                </p:cTn>
                              </p:par>
                            </p:childTnLst>
                          </p:cTn>
                        </p:par>
                        <p:par>
                          <p:cTn id="24" fill="hold">
                            <p:stCondLst>
                              <p:cond delay="500"/>
                            </p:stCondLst>
                            <p:childTnLst>
                              <p:par>
                                <p:cTn id="25" presetID="10" presetClass="entr" presetSubtype="0" fill="hold" nodeType="afterEffect" nodePh="1">
                                  <p:stCondLst>
                                    <p:cond delay="0"/>
                                  </p:stCondLst>
                                  <p:endCondLst>
                                    <p:cond evt="begin" delay="0">
                                      <p:tn val="25"/>
                                    </p:cond>
                                  </p:end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Chrissy\Desktop\APR 18\FSA deck\famly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37" y="1047750"/>
            <a:ext cx="5255924" cy="5150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Estimate the amount you should contribute</a:t>
            </a:r>
            <a:endParaRPr lang="en-US" dirty="0"/>
          </a:p>
        </p:txBody>
      </p:sp>
      <p:sp>
        <p:nvSpPr>
          <p:cNvPr id="24"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21</a:t>
            </a:fld>
            <a:endParaRPr lang="en-US"/>
          </a:p>
        </p:txBody>
      </p:sp>
      <p:sp>
        <p:nvSpPr>
          <p:cNvPr id="28" name="Rectangle 27"/>
          <p:cNvSpPr>
            <a:spLocks noChangeArrowheads="1"/>
          </p:cNvSpPr>
          <p:nvPr/>
        </p:nvSpPr>
        <p:spPr bwMode="auto">
          <a:xfrm>
            <a:off x="5562600" y="960438"/>
            <a:ext cx="3122613" cy="5179435"/>
          </a:xfrm>
          <a:prstGeom prst="rect">
            <a:avLst/>
          </a:prstGeom>
          <a:solidFill>
            <a:schemeClr val="bg2"/>
          </a:solidFill>
          <a:ln w="19050">
            <a:noFill/>
            <a:prstDash val="sysDot"/>
            <a:miter lim="800000"/>
            <a:headEnd/>
            <a:tailEnd/>
          </a:ln>
          <a:effectLst>
            <a:outerShdw blurRad="50800" dist="38100" dir="2700000" algn="tl" rotWithShape="0">
              <a:prstClr val="black">
                <a:alpha val="40000"/>
              </a:prstClr>
            </a:outerShdw>
          </a:effectLst>
        </p:spPr>
        <p:txBody>
          <a:bodyPr wrap="square" lIns="182880" tIns="182880" rIns="182880" bIns="182880" anchor="ctr" anchorCtr="0">
            <a:noAutofit/>
          </a:bodyPr>
          <a:lstStyle/>
          <a:p>
            <a:pPr marL="57150">
              <a:spcBef>
                <a:spcPts val="1200"/>
              </a:spcBef>
              <a:spcAft>
                <a:spcPts val="0"/>
              </a:spcAft>
              <a:buNone/>
              <a:defRPr/>
            </a:pPr>
            <a:r>
              <a:rPr lang="en-US" sz="1600" dirty="0">
                <a:solidFill>
                  <a:schemeClr val="bg1"/>
                </a:solidFill>
              </a:rPr>
              <a:t>Understand the </a:t>
            </a:r>
            <a:r>
              <a:rPr lang="en-US" sz="1600" u="sng" dirty="0">
                <a:solidFill>
                  <a:schemeClr val="bg1"/>
                </a:solidFill>
              </a:rPr>
              <a:t>participant</a:t>
            </a:r>
            <a:r>
              <a:rPr lang="en-US" sz="1600" dirty="0">
                <a:solidFill>
                  <a:schemeClr val="bg1"/>
                </a:solidFill>
              </a:rPr>
              <a:t> contribution limits</a:t>
            </a:r>
            <a:r>
              <a:rPr lang="en-US" sz="1600" dirty="0" smtClean="0">
                <a:solidFill>
                  <a:schemeClr val="bg1"/>
                </a:solidFill>
              </a:rPr>
              <a:t>. </a:t>
            </a:r>
          </a:p>
          <a:p>
            <a:pPr marL="57150">
              <a:spcBef>
                <a:spcPts val="1200"/>
              </a:spcBef>
              <a:spcAft>
                <a:spcPts val="0"/>
              </a:spcAft>
              <a:buNone/>
              <a:defRPr/>
            </a:pPr>
            <a:r>
              <a:rPr lang="en-US" sz="1600" dirty="0" smtClean="0">
                <a:solidFill>
                  <a:schemeClr val="bg1"/>
                </a:solidFill>
              </a:rPr>
              <a:t>In </a:t>
            </a:r>
            <a:r>
              <a:rPr lang="en-US" sz="1600" b="1" dirty="0" smtClean="0">
                <a:solidFill>
                  <a:srgbClr val="FF0000"/>
                </a:solidFill>
              </a:rPr>
              <a:t>&lt;insert year&gt;</a:t>
            </a:r>
            <a:r>
              <a:rPr lang="en-US" sz="1600" dirty="0" smtClean="0">
                <a:solidFill>
                  <a:schemeClr val="bg1"/>
                </a:solidFill>
              </a:rPr>
              <a:t>, </a:t>
            </a:r>
            <a:r>
              <a:rPr lang="en-US" sz="1600" dirty="0">
                <a:solidFill>
                  <a:schemeClr val="bg1"/>
                </a:solidFill>
              </a:rPr>
              <a:t>yearly </a:t>
            </a:r>
            <a:r>
              <a:rPr lang="en-US" sz="1600" dirty="0" smtClean="0">
                <a:solidFill>
                  <a:schemeClr val="bg1"/>
                </a:solidFill>
              </a:rPr>
              <a:t>health care FSA contributions </a:t>
            </a:r>
            <a:r>
              <a:rPr lang="en-US" sz="1600" dirty="0">
                <a:solidFill>
                  <a:schemeClr val="bg1"/>
                </a:solidFill>
              </a:rPr>
              <a:t>will be limited to </a:t>
            </a:r>
            <a:r>
              <a:rPr lang="en-US" sz="1600" dirty="0" smtClean="0">
                <a:solidFill>
                  <a:schemeClr val="bg1"/>
                </a:solidFill>
              </a:rPr>
              <a:t>$</a:t>
            </a:r>
            <a:r>
              <a:rPr lang="en-US" sz="1600" b="1" dirty="0" smtClean="0">
                <a:solidFill>
                  <a:srgbClr val="FF0000"/>
                </a:solidFill>
              </a:rPr>
              <a:t>&lt;insert amount</a:t>
            </a:r>
            <a:r>
              <a:rPr lang="en-US" sz="1600" dirty="0" smtClean="0">
                <a:solidFill>
                  <a:srgbClr val="FF0000"/>
                </a:solidFill>
              </a:rPr>
              <a:t>&gt;, </a:t>
            </a:r>
            <a:r>
              <a:rPr lang="en-US" sz="1600" dirty="0" smtClean="0">
                <a:solidFill>
                  <a:schemeClr val="bg1"/>
                </a:solidFill>
              </a:rPr>
              <a:t>and yearly dependent </a:t>
            </a:r>
            <a:r>
              <a:rPr lang="en-US" sz="1600" dirty="0">
                <a:solidFill>
                  <a:schemeClr val="bg1"/>
                </a:solidFill>
              </a:rPr>
              <a:t>care FSA contributions will be limited to $</a:t>
            </a:r>
            <a:r>
              <a:rPr lang="en-US" sz="1600" b="1" dirty="0">
                <a:solidFill>
                  <a:srgbClr val="FF0000"/>
                </a:solidFill>
              </a:rPr>
              <a:t>&lt;insert amount</a:t>
            </a:r>
            <a:r>
              <a:rPr lang="en-US" sz="1600" dirty="0" smtClean="0">
                <a:solidFill>
                  <a:srgbClr val="FF0000"/>
                </a:solidFill>
              </a:rPr>
              <a:t>&gt;.</a:t>
            </a:r>
            <a:endParaRPr lang="en-US" sz="1600" dirty="0">
              <a:solidFill>
                <a:srgbClr val="FF0000"/>
              </a:solidFill>
            </a:endParaRPr>
          </a:p>
        </p:txBody>
      </p:sp>
    </p:spTree>
    <p:extLst>
      <p:ext uri="{BB962C8B-B14F-4D97-AF65-F5344CB8AC3E}">
        <p14:creationId xmlns:p14="http://schemas.microsoft.com/office/powerpoint/2010/main" val="146430576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Start by estimating costs of planned services</a:t>
            </a:r>
            <a:endParaRPr lang="en-US" dirty="0"/>
          </a:p>
        </p:txBody>
      </p:sp>
      <p:sp>
        <p:nvSpPr>
          <p:cNvPr id="22" name="Rectangle 6"/>
          <p:cNvSpPr>
            <a:spLocks noGrp="1" noChangeArrowheads="1"/>
          </p:cNvSpPr>
          <p:nvPr>
            <p:ph type="sldNum" sz="quarter" idx="10"/>
          </p:nvPr>
        </p:nvSpPr>
        <p:spPr/>
        <p:txBody>
          <a:bodyPr/>
          <a:lstStyle>
            <a:lvl1pPr algn="r" eaLnBrk="0" hangingPunct="0">
              <a:lnSpc>
                <a:spcPct val="100000"/>
              </a:lnSpc>
              <a:spcAft>
                <a:spcPct val="0"/>
              </a:spcAft>
              <a:buClrTx/>
              <a:buFontTx/>
              <a:buNone/>
              <a:defRPr sz="800">
                <a:latin typeface="Arial" pitchFamily="34" charset="0"/>
              </a:defRPr>
            </a:lvl1pPr>
          </a:lstStyle>
          <a:p>
            <a:fld id="{B9F6DBB0-DC7B-4779-A06F-1DC25A8F4A43}" type="slidenum">
              <a:rPr lang="en-US" smtClean="0"/>
              <a:pPr/>
              <a:t>22</a:t>
            </a:fld>
            <a:endParaRPr lang="en-US"/>
          </a:p>
        </p:txBody>
      </p:sp>
      <p:sp>
        <p:nvSpPr>
          <p:cNvPr id="3" name="TextBox 2"/>
          <p:cNvSpPr txBox="1"/>
          <p:nvPr/>
        </p:nvSpPr>
        <p:spPr>
          <a:xfrm>
            <a:off x="440965" y="939204"/>
            <a:ext cx="8244248" cy="540400"/>
          </a:xfrm>
          <a:prstGeom prst="rect">
            <a:avLst/>
          </a:prstGeom>
          <a:noFill/>
        </p:spPr>
        <p:txBody>
          <a:bodyPr wrap="square" lIns="0" tIns="0" rIns="0" bIns="0" rtlCol="0" anchor="ctr" anchorCtr="0">
            <a:noAutofit/>
          </a:bodyPr>
          <a:lstStyle/>
          <a:p>
            <a:pPr>
              <a:buNone/>
            </a:pPr>
            <a:r>
              <a:rPr lang="en-US" sz="1600" dirty="0" smtClean="0">
                <a:latin typeface="Arial" pitchFamily="34" charset="0"/>
                <a:cs typeface="Arial" pitchFamily="34" charset="0"/>
              </a:rPr>
              <a:t>Use the </a:t>
            </a:r>
            <a:r>
              <a:rPr lang="en-US" sz="1600" b="1" dirty="0" smtClean="0">
                <a:latin typeface="Arial" pitchFamily="34" charset="0"/>
                <a:cs typeface="Arial" pitchFamily="34" charset="0"/>
              </a:rPr>
              <a:t>estimated total </a:t>
            </a:r>
            <a:r>
              <a:rPr lang="en-US" sz="1600" dirty="0" smtClean="0"/>
              <a:t>as </a:t>
            </a:r>
            <a:r>
              <a:rPr lang="en-US" sz="1600" dirty="0"/>
              <a:t>a starting point for </a:t>
            </a:r>
            <a:r>
              <a:rPr lang="en-US" sz="1600" dirty="0" smtClean="0"/>
              <a:t>deciding on </a:t>
            </a:r>
            <a:r>
              <a:rPr lang="en-US" sz="1600" dirty="0"/>
              <a:t>how much </a:t>
            </a:r>
            <a:r>
              <a:rPr lang="en-US" sz="1600" dirty="0" smtClean="0"/>
              <a:t>to </a:t>
            </a:r>
            <a:r>
              <a:rPr lang="en-US" sz="1600" dirty="0"/>
              <a:t>set aside </a:t>
            </a:r>
            <a:r>
              <a:rPr lang="en-US" sz="1600" dirty="0" smtClean="0"/>
              <a:t>in </a:t>
            </a:r>
            <a:r>
              <a:rPr lang="en-US" sz="1600" dirty="0"/>
              <a:t>your FSA for </a:t>
            </a:r>
            <a:r>
              <a:rPr lang="en-US" sz="1600" dirty="0" smtClean="0"/>
              <a:t>the next </a:t>
            </a:r>
            <a:r>
              <a:rPr lang="en-US" sz="1600" dirty="0"/>
              <a:t>year</a:t>
            </a:r>
            <a:r>
              <a:rPr lang="en-US" sz="1600" dirty="0" smtClean="0"/>
              <a:t>. </a:t>
            </a:r>
            <a:endParaRPr lang="en-US" sz="1600" dirty="0" smtClean="0">
              <a:latin typeface="Arial" pitchFamily="34" charset="0"/>
              <a:cs typeface="Arial" pitchFamily="34" charset="0"/>
            </a:endParaRPr>
          </a:p>
        </p:txBody>
      </p:sp>
      <p:sp>
        <p:nvSpPr>
          <p:cNvPr id="5" name="TextBox 4"/>
          <p:cNvSpPr txBox="1"/>
          <p:nvPr/>
        </p:nvSpPr>
        <p:spPr>
          <a:xfrm>
            <a:off x="918291" y="2556800"/>
            <a:ext cx="243840" cy="447040"/>
          </a:xfrm>
          <a:prstGeom prst="rect">
            <a:avLst/>
          </a:prstGeom>
          <a:noFill/>
        </p:spPr>
        <p:txBody>
          <a:bodyPr wrap="square" lIns="0" tIns="0" rIns="0" bIns="0" rtlCol="0">
            <a:noAutofit/>
          </a:bodyPr>
          <a:lstStyle/>
          <a:p>
            <a:pPr>
              <a:buNone/>
            </a:pPr>
            <a:r>
              <a:rPr lang="en-US" sz="3200" dirty="0" smtClean="0">
                <a:solidFill>
                  <a:schemeClr val="bg1"/>
                </a:solidFill>
                <a:latin typeface="Arial" pitchFamily="34" charset="0"/>
                <a:cs typeface="Arial" pitchFamily="34" charset="0"/>
              </a:rPr>
              <a:t>$</a:t>
            </a:r>
          </a:p>
        </p:txBody>
      </p:sp>
      <p:sp>
        <p:nvSpPr>
          <p:cNvPr id="10" name="TextBox 9"/>
          <p:cNvSpPr txBox="1"/>
          <p:nvPr/>
        </p:nvSpPr>
        <p:spPr>
          <a:xfrm>
            <a:off x="2517840" y="2556800"/>
            <a:ext cx="243840" cy="447040"/>
          </a:xfrm>
          <a:prstGeom prst="rect">
            <a:avLst/>
          </a:prstGeom>
          <a:noFill/>
        </p:spPr>
        <p:txBody>
          <a:bodyPr wrap="square" lIns="0" tIns="0" rIns="0" bIns="0" rtlCol="0">
            <a:noAutofit/>
          </a:bodyPr>
          <a:lstStyle/>
          <a:p>
            <a:pPr>
              <a:buNone/>
            </a:pPr>
            <a:r>
              <a:rPr lang="en-US" sz="3200" dirty="0" smtClean="0">
                <a:solidFill>
                  <a:schemeClr val="bg1"/>
                </a:solidFill>
                <a:latin typeface="Arial" pitchFamily="34" charset="0"/>
                <a:cs typeface="Arial" pitchFamily="34" charset="0"/>
              </a:rPr>
              <a:t>$</a:t>
            </a:r>
          </a:p>
        </p:txBody>
      </p:sp>
      <p:sp>
        <p:nvSpPr>
          <p:cNvPr id="11" name="TextBox 10"/>
          <p:cNvSpPr txBox="1"/>
          <p:nvPr/>
        </p:nvSpPr>
        <p:spPr>
          <a:xfrm>
            <a:off x="5479993" y="2556800"/>
            <a:ext cx="243840" cy="447040"/>
          </a:xfrm>
          <a:prstGeom prst="rect">
            <a:avLst/>
          </a:prstGeom>
          <a:noFill/>
        </p:spPr>
        <p:txBody>
          <a:bodyPr wrap="square" lIns="0" tIns="0" rIns="0" bIns="0" rtlCol="0">
            <a:noAutofit/>
          </a:bodyPr>
          <a:lstStyle/>
          <a:p>
            <a:pPr>
              <a:buNone/>
            </a:pPr>
            <a:r>
              <a:rPr lang="en-US" sz="3200" dirty="0" smtClean="0">
                <a:solidFill>
                  <a:schemeClr val="bg1"/>
                </a:solidFill>
                <a:latin typeface="Arial" pitchFamily="34" charset="0"/>
                <a:cs typeface="Arial" pitchFamily="34" charset="0"/>
              </a:rPr>
              <a:t>$</a:t>
            </a:r>
          </a:p>
        </p:txBody>
      </p:sp>
      <p:sp>
        <p:nvSpPr>
          <p:cNvPr id="12" name="TextBox 11"/>
          <p:cNvSpPr txBox="1"/>
          <p:nvPr/>
        </p:nvSpPr>
        <p:spPr>
          <a:xfrm>
            <a:off x="1274484" y="2567041"/>
            <a:ext cx="243840" cy="447040"/>
          </a:xfrm>
          <a:prstGeom prst="rect">
            <a:avLst/>
          </a:prstGeom>
          <a:noFill/>
        </p:spPr>
        <p:txBody>
          <a:bodyPr wrap="square" lIns="0" tIns="0" rIns="0" bIns="0" rtlCol="0">
            <a:noAutofit/>
          </a:bodyPr>
          <a:lstStyle/>
          <a:p>
            <a:pPr>
              <a:buNone/>
            </a:pPr>
            <a:r>
              <a:rPr lang="en-US" sz="3200" dirty="0" smtClean="0">
                <a:solidFill>
                  <a:schemeClr val="bg1"/>
                </a:solidFill>
                <a:latin typeface="Arial" pitchFamily="34" charset="0"/>
                <a:cs typeface="Arial" pitchFamily="34" charset="0"/>
              </a:rPr>
              <a:t>+</a:t>
            </a:r>
          </a:p>
        </p:txBody>
      </p:sp>
      <p:sp>
        <p:nvSpPr>
          <p:cNvPr id="13" name="TextBox 12"/>
          <p:cNvSpPr txBox="1"/>
          <p:nvPr/>
        </p:nvSpPr>
        <p:spPr>
          <a:xfrm>
            <a:off x="4087169" y="2567041"/>
            <a:ext cx="243840" cy="447040"/>
          </a:xfrm>
          <a:prstGeom prst="rect">
            <a:avLst/>
          </a:prstGeom>
          <a:noFill/>
        </p:spPr>
        <p:txBody>
          <a:bodyPr wrap="square" lIns="0" tIns="0" rIns="0" bIns="0" rtlCol="0">
            <a:noAutofit/>
          </a:bodyPr>
          <a:lstStyle/>
          <a:p>
            <a:pPr>
              <a:buNone/>
            </a:pPr>
            <a:r>
              <a:rPr lang="en-US" sz="3200" dirty="0" smtClean="0">
                <a:solidFill>
                  <a:schemeClr val="bg1"/>
                </a:solidFill>
                <a:latin typeface="Arial" pitchFamily="34" charset="0"/>
                <a:cs typeface="Arial" pitchFamily="34" charset="0"/>
              </a:rPr>
              <a:t>+</a:t>
            </a:r>
          </a:p>
        </p:txBody>
      </p:sp>
      <p:sp>
        <p:nvSpPr>
          <p:cNvPr id="23" name="Rectangle 22"/>
          <p:cNvSpPr/>
          <p:nvPr/>
        </p:nvSpPr>
        <p:spPr bwMode="auto">
          <a:xfrm>
            <a:off x="457200" y="4593944"/>
            <a:ext cx="2057400" cy="640080"/>
          </a:xfrm>
          <a:prstGeom prst="rect">
            <a:avLst/>
          </a:prstGeom>
          <a:solidFill>
            <a:srgbClr val="B5255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95000"/>
              </a:lnSpc>
              <a:spcBef>
                <a:spcPct val="0"/>
              </a:spcBef>
              <a:spcAft>
                <a:spcPct val="35000"/>
              </a:spcAft>
              <a:buClr>
                <a:schemeClr val="accent1"/>
              </a:buClr>
              <a:buSzTx/>
              <a:buNone/>
              <a:tabLst/>
            </a:pPr>
            <a:r>
              <a:rPr kumimoji="0" lang="en-US" sz="1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Other expenses </a:t>
            </a:r>
            <a:br>
              <a:rPr kumimoji="0" lang="en-US" sz="1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br>
            <a:r>
              <a:rPr kumimoji="0" lang="en-US" sz="10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a:t>
            </a:r>
            <a:r>
              <a:rPr lang="en-US" sz="1000" dirty="0" smtClean="0">
                <a:solidFill>
                  <a:schemeClr val="bg1"/>
                </a:solidFill>
              </a:rPr>
              <a:t>e</a:t>
            </a:r>
            <a:r>
              <a:rPr kumimoji="0" lang="en-US" sz="10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.g.,</a:t>
            </a:r>
            <a:r>
              <a:rPr kumimoji="0" lang="en-US" sz="1000" b="0" i="0" u="none" strike="noStrike" cap="none" normalizeH="0" dirty="0" smtClean="0">
                <a:ln>
                  <a:noFill/>
                </a:ln>
                <a:solidFill>
                  <a:schemeClr val="bg1"/>
                </a:solidFill>
                <a:effectLst/>
                <a:latin typeface="Arial" pitchFamily="34" charset="0"/>
                <a:ea typeface="Arial Unicode MS" pitchFamily="34" charset="-128"/>
                <a:cs typeface="Arial Unicode MS" pitchFamily="34" charset="-128"/>
              </a:rPr>
              <a:t> vision, etc.)</a:t>
            </a:r>
            <a:endParaRPr kumimoji="0" lang="en-US" sz="10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27" name="Rectangle 26"/>
          <p:cNvSpPr/>
          <p:nvPr/>
        </p:nvSpPr>
        <p:spPr bwMode="auto">
          <a:xfrm>
            <a:off x="460440" y="2400300"/>
            <a:ext cx="2057400" cy="640080"/>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95000"/>
              </a:lnSpc>
              <a:spcBef>
                <a:spcPct val="0"/>
              </a:spcBef>
              <a:spcAft>
                <a:spcPct val="35000"/>
              </a:spcAft>
              <a:buClr>
                <a:schemeClr val="accent1"/>
              </a:buClr>
              <a:buSzTx/>
              <a:buNone/>
              <a:tabLst/>
            </a:pPr>
            <a:r>
              <a:rPr kumimoji="0" lang="en-US" sz="1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Co-pays</a:t>
            </a:r>
          </a:p>
        </p:txBody>
      </p:sp>
      <p:sp>
        <p:nvSpPr>
          <p:cNvPr id="28" name="Rectangle 27"/>
          <p:cNvSpPr/>
          <p:nvPr/>
        </p:nvSpPr>
        <p:spPr bwMode="auto">
          <a:xfrm>
            <a:off x="457200" y="1676400"/>
            <a:ext cx="2060640" cy="640080"/>
          </a:xfrm>
          <a:prstGeom prst="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95000"/>
              </a:lnSpc>
              <a:spcBef>
                <a:spcPct val="0"/>
              </a:spcBef>
              <a:spcAft>
                <a:spcPct val="35000"/>
              </a:spcAft>
              <a:buClr>
                <a:schemeClr val="accent1"/>
              </a:buClr>
              <a:buSzTx/>
              <a:buNone/>
              <a:tabLst/>
            </a:pPr>
            <a:r>
              <a:rPr kumimoji="0" lang="en-US" sz="1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Co-</a:t>
            </a:r>
            <a:r>
              <a:rPr kumimoji="0" lang="en-US" sz="1400" b="0" i="0" u="none" strike="noStrike" cap="none" normalizeH="0" dirty="0" smtClean="0">
                <a:ln>
                  <a:noFill/>
                </a:ln>
                <a:solidFill>
                  <a:schemeClr val="bg1"/>
                </a:solidFill>
                <a:effectLst/>
                <a:latin typeface="Arial" pitchFamily="34" charset="0"/>
                <a:ea typeface="Arial Unicode MS" pitchFamily="34" charset="-128"/>
                <a:cs typeface="Arial Unicode MS" pitchFamily="34" charset="-128"/>
              </a:rPr>
              <a:t> insurance</a:t>
            </a:r>
            <a:endParaRPr kumimoji="0" lang="en-US" sz="1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29" name="Rectangle 28"/>
          <p:cNvSpPr/>
          <p:nvPr/>
        </p:nvSpPr>
        <p:spPr bwMode="auto">
          <a:xfrm>
            <a:off x="460440" y="3124200"/>
            <a:ext cx="2057400" cy="640080"/>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95000"/>
              </a:lnSpc>
              <a:spcBef>
                <a:spcPct val="0"/>
              </a:spcBef>
              <a:spcAft>
                <a:spcPct val="35000"/>
              </a:spcAft>
              <a:buClr>
                <a:schemeClr val="accent1"/>
              </a:buClr>
              <a:buSzTx/>
              <a:buNone/>
              <a:tabLst/>
            </a:pPr>
            <a:r>
              <a:rPr kumimoji="0" lang="en-US" sz="1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Orthodontia</a:t>
            </a:r>
          </a:p>
        </p:txBody>
      </p:sp>
      <p:sp>
        <p:nvSpPr>
          <p:cNvPr id="31" name="Rectangle 30"/>
          <p:cNvSpPr/>
          <p:nvPr/>
        </p:nvSpPr>
        <p:spPr bwMode="auto">
          <a:xfrm>
            <a:off x="457200" y="3864329"/>
            <a:ext cx="2057400" cy="640080"/>
          </a:xfrm>
          <a:prstGeom prst="rect">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95000"/>
              </a:lnSpc>
              <a:spcBef>
                <a:spcPct val="0"/>
              </a:spcBef>
              <a:spcAft>
                <a:spcPct val="35000"/>
              </a:spcAft>
              <a:buClr>
                <a:schemeClr val="accent1"/>
              </a:buClr>
              <a:buSzTx/>
              <a:buNone/>
              <a:tabLst/>
            </a:pPr>
            <a:r>
              <a:rPr kumimoji="0" lang="en-US" sz="1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Prescription</a:t>
            </a:r>
            <a:r>
              <a:rPr kumimoji="0" lang="en-US" sz="1400" b="0" i="0" u="none" strike="noStrike" cap="none" normalizeH="0" dirty="0" smtClean="0">
                <a:ln>
                  <a:noFill/>
                </a:ln>
                <a:solidFill>
                  <a:schemeClr val="bg1"/>
                </a:solidFill>
                <a:effectLst/>
                <a:latin typeface="Arial" pitchFamily="34" charset="0"/>
                <a:ea typeface="Arial Unicode MS" pitchFamily="34" charset="-128"/>
                <a:cs typeface="Arial Unicode MS" pitchFamily="34" charset="-128"/>
              </a:rPr>
              <a:t> drugs</a:t>
            </a:r>
            <a:endParaRPr kumimoji="0" lang="en-US" sz="1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25" name="Rectangle 24"/>
          <p:cNvSpPr>
            <a:spLocks noChangeArrowheads="1"/>
          </p:cNvSpPr>
          <p:nvPr/>
        </p:nvSpPr>
        <p:spPr bwMode="auto">
          <a:xfrm>
            <a:off x="2639761" y="4593944"/>
            <a:ext cx="6045452" cy="1570636"/>
          </a:xfrm>
          <a:prstGeom prst="rect">
            <a:avLst/>
          </a:prstGeom>
          <a:solidFill>
            <a:srgbClr val="888B8D"/>
          </a:solidFill>
          <a:ln w="19050">
            <a:noFill/>
            <a:prstDash val="sysDot"/>
            <a:miter lim="800000"/>
            <a:headEnd/>
            <a:tailEnd/>
          </a:ln>
          <a:effectLst>
            <a:outerShdw blurRad="50800" dist="38100" dir="2700000" algn="tl" rotWithShape="0">
              <a:prstClr val="black">
                <a:alpha val="40000"/>
              </a:prstClr>
            </a:outerShdw>
          </a:effectLst>
        </p:spPr>
        <p:txBody>
          <a:bodyPr wrap="square" lIns="182880" tIns="182880" rIns="182880" bIns="182880" anchor="ctr" anchorCtr="0">
            <a:noAutofit/>
          </a:bodyPr>
          <a:lstStyle/>
          <a:p>
            <a:pPr algn="ctr">
              <a:spcAft>
                <a:spcPts val="0"/>
              </a:spcAft>
              <a:buNone/>
              <a:defRPr/>
            </a:pPr>
            <a:r>
              <a:rPr lang="en-US" sz="1800" dirty="0">
                <a:solidFill>
                  <a:schemeClr val="bg1"/>
                </a:solidFill>
              </a:rPr>
              <a:t>Review your plan to learn what expenses are eligible.</a:t>
            </a:r>
          </a:p>
        </p:txBody>
      </p:sp>
      <p:sp>
        <p:nvSpPr>
          <p:cNvPr id="42" name="Rectangle 41"/>
          <p:cNvSpPr/>
          <p:nvPr/>
        </p:nvSpPr>
        <p:spPr bwMode="auto">
          <a:xfrm>
            <a:off x="453773" y="5524500"/>
            <a:ext cx="2057400" cy="64008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95000"/>
              </a:lnSpc>
              <a:spcBef>
                <a:spcPct val="0"/>
              </a:spcBef>
              <a:spcAft>
                <a:spcPct val="35000"/>
              </a:spcAft>
              <a:buClr>
                <a:schemeClr val="accent1"/>
              </a:buClr>
              <a:buSzTx/>
              <a:buNone/>
              <a:tabLst/>
            </a:pPr>
            <a:r>
              <a:rPr kumimoji="0" lang="en-US" sz="1400" b="0" i="0" u="none" strike="noStrike" cap="none" normalizeH="0" baseline="0" dirty="0" smtClean="0">
                <a:ln>
                  <a:noFill/>
                </a:ln>
                <a:effectLst/>
                <a:latin typeface="Arial" pitchFamily="34" charset="0"/>
                <a:ea typeface="Arial Unicode MS" pitchFamily="34" charset="-128"/>
                <a:cs typeface="Arial Unicode MS" pitchFamily="34" charset="-128"/>
              </a:rPr>
              <a:t>Estimated total</a:t>
            </a:r>
            <a:endParaRPr kumimoji="0" lang="en-US" sz="1000" b="0" i="0" u="none" strike="noStrike" cap="none" normalizeH="0" baseline="0" dirty="0" smtClean="0">
              <a:ln>
                <a:noFill/>
              </a:ln>
              <a:effectLst/>
              <a:latin typeface="Arial" pitchFamily="34" charset="0"/>
              <a:ea typeface="Arial Unicode MS" pitchFamily="34" charset="-128"/>
              <a:cs typeface="Arial Unicode MS" pitchFamily="34" charset="-128"/>
            </a:endParaRPr>
          </a:p>
        </p:txBody>
      </p:sp>
      <p:sp>
        <p:nvSpPr>
          <p:cNvPr id="21" name="Equal 20"/>
          <p:cNvSpPr/>
          <p:nvPr/>
        </p:nvSpPr>
        <p:spPr>
          <a:xfrm>
            <a:off x="1274484" y="5254782"/>
            <a:ext cx="320432" cy="269718"/>
          </a:xfrm>
          <a:prstGeom prst="mathEqua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buNone/>
            </a:pPr>
            <a:endParaRPr lang="en-US" sz="1600" dirty="0">
              <a:solidFill>
                <a:schemeClr val="tx1"/>
              </a:solidFill>
            </a:endParaRPr>
          </a:p>
        </p:txBody>
      </p:sp>
      <p:pic>
        <p:nvPicPr>
          <p:cNvPr id="14338" name="Picture 2" descr="C:\Users\Chrissy\Desktop\APR 18\FSA deck\asian compu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9537" y="1668462"/>
            <a:ext cx="6035676" cy="283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507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Over-the-counter materials and supplies</a:t>
            </a:r>
            <a:endParaRPr lang="en-US" dirty="0"/>
          </a:p>
        </p:txBody>
      </p:sp>
      <p:sp>
        <p:nvSpPr>
          <p:cNvPr id="3" name="Content Placeholder 2"/>
          <p:cNvSpPr>
            <a:spLocks noGrp="1"/>
          </p:cNvSpPr>
          <p:nvPr>
            <p:ph idx="1"/>
          </p:nvPr>
        </p:nvSpPr>
        <p:spPr>
          <a:xfrm>
            <a:off x="457201" y="960438"/>
            <a:ext cx="4471987" cy="5210175"/>
          </a:xfrm>
        </p:spPr>
        <p:txBody>
          <a:bodyPr/>
          <a:lstStyle/>
          <a:p>
            <a:pPr marL="0" indent="0">
              <a:buNone/>
            </a:pPr>
            <a:r>
              <a:rPr lang="en-US" dirty="0" smtClean="0">
                <a:solidFill>
                  <a:schemeClr val="accent1"/>
                </a:solidFill>
              </a:rPr>
              <a:t>Eligible over-the-counter (OTC) materials </a:t>
            </a:r>
            <a:br>
              <a:rPr lang="en-US" dirty="0" smtClean="0">
                <a:solidFill>
                  <a:schemeClr val="accent1"/>
                </a:solidFill>
              </a:rPr>
            </a:br>
            <a:r>
              <a:rPr lang="en-US" dirty="0" smtClean="0">
                <a:solidFill>
                  <a:schemeClr val="accent1"/>
                </a:solidFill>
              </a:rPr>
              <a:t>and supplies</a:t>
            </a:r>
          </a:p>
          <a:p>
            <a:pPr>
              <a:spcBef>
                <a:spcPts val="600"/>
              </a:spcBef>
            </a:pPr>
            <a:r>
              <a:rPr lang="en-US" sz="1400" dirty="0" smtClean="0"/>
              <a:t>Insulin and diabetic supplies </a:t>
            </a:r>
          </a:p>
          <a:p>
            <a:pPr>
              <a:spcBef>
                <a:spcPts val="600"/>
              </a:spcBef>
            </a:pPr>
            <a:r>
              <a:rPr lang="en-US" sz="1400" dirty="0" smtClean="0"/>
              <a:t>Elastic bandages and wraps </a:t>
            </a:r>
          </a:p>
          <a:p>
            <a:pPr>
              <a:spcBef>
                <a:spcPts val="600"/>
              </a:spcBef>
            </a:pPr>
            <a:r>
              <a:rPr lang="en-US" sz="1400" dirty="0" smtClean="0"/>
              <a:t>Contact lens supplies and solutions </a:t>
            </a:r>
          </a:p>
          <a:p>
            <a:pPr marL="0" indent="0">
              <a:spcBef>
                <a:spcPts val="1800"/>
              </a:spcBef>
              <a:buNone/>
            </a:pPr>
            <a:r>
              <a:rPr lang="en-US" dirty="0" smtClean="0">
                <a:solidFill>
                  <a:schemeClr val="accent1"/>
                </a:solidFill>
              </a:rPr>
              <a:t>OTC drugs and medicines </a:t>
            </a:r>
            <a:r>
              <a:rPr lang="en-US" i="1" dirty="0" smtClean="0">
                <a:solidFill>
                  <a:schemeClr val="accent1"/>
                </a:solidFill>
              </a:rPr>
              <a:t>only</a:t>
            </a:r>
            <a:r>
              <a:rPr lang="en-US" dirty="0" smtClean="0">
                <a:solidFill>
                  <a:schemeClr val="accent1"/>
                </a:solidFill>
              </a:rPr>
              <a:t> eligible when prescribed</a:t>
            </a:r>
          </a:p>
          <a:p>
            <a:pPr>
              <a:spcBef>
                <a:spcPts val="600"/>
              </a:spcBef>
            </a:pPr>
            <a:r>
              <a:rPr lang="en-US" sz="1400" dirty="0"/>
              <a:t>Allergy and </a:t>
            </a:r>
            <a:r>
              <a:rPr lang="en-US" sz="1400" dirty="0" smtClean="0"/>
              <a:t>sinus </a:t>
            </a:r>
            <a:endParaRPr lang="en-US" sz="1400" dirty="0"/>
          </a:p>
          <a:p>
            <a:pPr>
              <a:spcBef>
                <a:spcPts val="600"/>
              </a:spcBef>
            </a:pPr>
            <a:r>
              <a:rPr lang="en-US" sz="1400" dirty="0"/>
              <a:t>Pain </a:t>
            </a:r>
            <a:r>
              <a:rPr lang="en-US" sz="1400" dirty="0" smtClean="0"/>
              <a:t>relief </a:t>
            </a:r>
            <a:endParaRPr lang="en-US" sz="1400" dirty="0"/>
          </a:p>
          <a:p>
            <a:pPr>
              <a:spcBef>
                <a:spcPts val="600"/>
              </a:spcBef>
            </a:pPr>
            <a:r>
              <a:rPr lang="en-US" sz="1400" dirty="0"/>
              <a:t>Cough, </a:t>
            </a:r>
            <a:r>
              <a:rPr lang="en-US" sz="1400" dirty="0" smtClean="0"/>
              <a:t>cold and flu</a:t>
            </a:r>
          </a:p>
          <a:p>
            <a:pPr marL="0" indent="0">
              <a:spcBef>
                <a:spcPts val="1800"/>
              </a:spcBef>
              <a:buNone/>
            </a:pPr>
            <a:r>
              <a:rPr lang="en-US" dirty="0" smtClean="0">
                <a:solidFill>
                  <a:schemeClr val="accent1"/>
                </a:solidFill>
              </a:rPr>
              <a:t>OTC drugs and medicines </a:t>
            </a:r>
            <a:r>
              <a:rPr lang="en-US" i="1" dirty="0" smtClean="0">
                <a:solidFill>
                  <a:schemeClr val="accent1"/>
                </a:solidFill>
              </a:rPr>
              <a:t>not eligible</a:t>
            </a:r>
            <a:endParaRPr lang="en-US" i="1" dirty="0">
              <a:solidFill>
                <a:schemeClr val="accent1"/>
              </a:solidFill>
            </a:endParaRPr>
          </a:p>
          <a:p>
            <a:pPr>
              <a:spcBef>
                <a:spcPts val="600"/>
              </a:spcBef>
            </a:pPr>
            <a:r>
              <a:rPr lang="en-US" sz="1400" dirty="0"/>
              <a:t>Dietary supplements (e.g., vitamins) that are merely beneficial to the person’s health</a:t>
            </a:r>
          </a:p>
          <a:p>
            <a:pPr>
              <a:spcBef>
                <a:spcPts val="600"/>
              </a:spcBef>
            </a:pPr>
            <a:r>
              <a:rPr lang="en-US" sz="1400" dirty="0"/>
              <a:t>Toiletries or similar preparations (such as toothpaste, shaving lotion, shaving cream, etc.)</a:t>
            </a:r>
          </a:p>
          <a:p>
            <a:pPr>
              <a:spcBef>
                <a:spcPts val="600"/>
              </a:spcBef>
            </a:pPr>
            <a:r>
              <a:rPr lang="en-US" sz="1400" dirty="0"/>
              <a:t>Cosmetics (such as face creams, deodorants, hand lotions, etc</a:t>
            </a:r>
            <a:r>
              <a:rPr lang="en-US" sz="1400" dirty="0" smtClean="0"/>
              <a:t>., </a:t>
            </a:r>
            <a:r>
              <a:rPr lang="en-US" sz="1400" dirty="0"/>
              <a:t>or any similar preparation used for ordinary cosmetic purposes</a:t>
            </a:r>
            <a:r>
              <a:rPr lang="en-US" sz="1400" dirty="0" smtClean="0"/>
              <a:t>)</a:t>
            </a:r>
            <a:endParaRPr lang="en-US" dirty="0"/>
          </a:p>
        </p:txBody>
      </p:sp>
      <p:sp>
        <p:nvSpPr>
          <p:cNvPr id="6"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23</a:t>
            </a:fld>
            <a:endParaRPr lang="en-US"/>
          </a:p>
        </p:txBody>
      </p:sp>
      <p:pic>
        <p:nvPicPr>
          <p:cNvPr id="9219" name="Picture 3" descr="C:\Users\Chrissy\Desktop\APR 18\FSA deck\buying medic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175" y="960438"/>
            <a:ext cx="3475038" cy="521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885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457201" y="2066925"/>
            <a:ext cx="4162424" cy="3299406"/>
          </a:xfrm>
          <a:prstGeom prst="rect">
            <a:avLst/>
          </a:prstGeom>
          <a:solidFill>
            <a:schemeClr val="accent1"/>
          </a:solidFill>
          <a:ln w="12700">
            <a:noFill/>
            <a:miter lim="800000"/>
            <a:headEnd/>
            <a:tailEnd/>
          </a:ln>
          <a:effectLst>
            <a:outerShdw blurRad="50800" dist="38100" dir="2700000" algn="tl" rotWithShape="0">
              <a:prstClr val="black">
                <a:alpha val="40000"/>
              </a:prstClr>
            </a:outerShdw>
          </a:effectLst>
          <a:extLst/>
        </p:spPr>
        <p:txBody>
          <a:bodyPr lIns="228600" tIns="228600" rIns="228600" bIns="228600" anchor="ctr" anchorCtr="0"/>
          <a:lstStyle/>
          <a:p>
            <a:pPr>
              <a:spcBef>
                <a:spcPts val="600"/>
              </a:spcBef>
              <a:spcAft>
                <a:spcPts val="0"/>
              </a:spcAft>
              <a:buClr>
                <a:srgbClr val="D45D00"/>
              </a:buClr>
              <a:buNone/>
              <a:defRPr/>
            </a:pPr>
            <a:r>
              <a:rPr lang="en-US" sz="1600" b="1" dirty="0">
                <a:solidFill>
                  <a:schemeClr val="bg1"/>
                </a:solidFill>
              </a:rPr>
              <a:t>Paying for expenses is </a:t>
            </a:r>
            <a:r>
              <a:rPr lang="en-US" sz="1600" b="1" dirty="0" smtClean="0">
                <a:solidFill>
                  <a:schemeClr val="bg1"/>
                </a:solidFill>
              </a:rPr>
              <a:t>convenient</a:t>
            </a:r>
            <a:endParaRPr lang="en-US" sz="1600" b="1" dirty="0">
              <a:solidFill>
                <a:schemeClr val="bg1"/>
              </a:solidFill>
            </a:endParaRPr>
          </a:p>
          <a:p>
            <a:pPr marL="168275" indent="-168275">
              <a:spcBef>
                <a:spcPts val="600"/>
              </a:spcBef>
              <a:spcAft>
                <a:spcPts val="0"/>
              </a:spcAft>
              <a:buClr>
                <a:schemeClr val="bg1"/>
              </a:buClr>
              <a:buFont typeface="Arial"/>
              <a:buChar char="•"/>
              <a:defRPr/>
            </a:pPr>
            <a:r>
              <a:rPr lang="en-US" sz="1600" kern="0" dirty="0">
                <a:solidFill>
                  <a:schemeClr val="bg1"/>
                </a:solidFill>
                <a:cs typeface="Arial" pitchFamily="34" charset="0"/>
              </a:rPr>
              <a:t>Participants receive two payment </a:t>
            </a:r>
            <a:r>
              <a:rPr lang="en-US" sz="1600" kern="0" dirty="0" smtClean="0">
                <a:solidFill>
                  <a:schemeClr val="bg1"/>
                </a:solidFill>
                <a:cs typeface="Arial" pitchFamily="34" charset="0"/>
              </a:rPr>
              <a:t>cards: one </a:t>
            </a:r>
            <a:r>
              <a:rPr lang="en-US" sz="1600" kern="0" dirty="0">
                <a:solidFill>
                  <a:schemeClr val="bg1"/>
                </a:solidFill>
                <a:cs typeface="Arial" pitchFamily="34" charset="0"/>
              </a:rPr>
              <a:t>for themselves and one to share </a:t>
            </a:r>
            <a:r>
              <a:rPr lang="en-US" sz="1600" kern="0" dirty="0" smtClean="0">
                <a:solidFill>
                  <a:schemeClr val="bg1"/>
                </a:solidFill>
                <a:cs typeface="Arial" pitchFamily="34" charset="0"/>
              </a:rPr>
              <a:t>with </a:t>
            </a:r>
            <a:r>
              <a:rPr lang="en-US" sz="1600" kern="0" dirty="0">
                <a:solidFill>
                  <a:schemeClr val="bg1"/>
                </a:solidFill>
                <a:cs typeface="Arial" pitchFamily="34" charset="0"/>
              </a:rPr>
              <a:t>a spouse or dependent</a:t>
            </a:r>
          </a:p>
          <a:p>
            <a:pPr marL="168275" indent="-168275">
              <a:spcBef>
                <a:spcPts val="600"/>
              </a:spcBef>
              <a:spcAft>
                <a:spcPts val="0"/>
              </a:spcAft>
              <a:buClr>
                <a:schemeClr val="bg1"/>
              </a:buClr>
              <a:buFont typeface="Arial"/>
              <a:buChar char="•"/>
              <a:defRPr/>
            </a:pPr>
            <a:r>
              <a:rPr lang="en-US" sz="1600" kern="0" dirty="0">
                <a:solidFill>
                  <a:schemeClr val="bg1"/>
                </a:solidFill>
                <a:cs typeface="Arial" pitchFamily="34" charset="0"/>
              </a:rPr>
              <a:t>Activate the card right away</a:t>
            </a:r>
          </a:p>
          <a:p>
            <a:pPr marL="168275" indent="-168275">
              <a:spcBef>
                <a:spcPts val="600"/>
              </a:spcBef>
              <a:spcAft>
                <a:spcPts val="0"/>
              </a:spcAft>
              <a:buClr>
                <a:schemeClr val="bg1"/>
              </a:buClr>
              <a:buFont typeface="Arial"/>
              <a:buChar char="•"/>
              <a:defRPr/>
            </a:pPr>
            <a:r>
              <a:rPr lang="en-US" sz="1600" kern="0" dirty="0">
                <a:solidFill>
                  <a:schemeClr val="bg1"/>
                </a:solidFill>
                <a:cs typeface="Arial" pitchFamily="34" charset="0"/>
              </a:rPr>
              <a:t>Use it </a:t>
            </a:r>
            <a:r>
              <a:rPr lang="en-US" sz="1600" kern="0" dirty="0" smtClean="0">
                <a:solidFill>
                  <a:schemeClr val="bg1"/>
                </a:solidFill>
                <a:cs typeface="Arial" pitchFamily="34" charset="0"/>
              </a:rPr>
              <a:t>to pay </a:t>
            </a:r>
            <a:r>
              <a:rPr lang="en-US" sz="1600" kern="0" dirty="0">
                <a:solidFill>
                  <a:schemeClr val="bg1"/>
                </a:solidFill>
                <a:cs typeface="Arial" pitchFamily="34" charset="0"/>
              </a:rPr>
              <a:t>for eligible </a:t>
            </a:r>
            <a:r>
              <a:rPr lang="en-US" sz="1600" kern="0" dirty="0" smtClean="0">
                <a:solidFill>
                  <a:schemeClr val="bg1"/>
                </a:solidFill>
                <a:cs typeface="Arial" pitchFamily="34" charset="0"/>
              </a:rPr>
              <a:t>expenses</a:t>
            </a:r>
          </a:p>
          <a:p>
            <a:pPr>
              <a:spcBef>
                <a:spcPts val="1800"/>
              </a:spcBef>
              <a:spcAft>
                <a:spcPts val="0"/>
              </a:spcAft>
              <a:buClr>
                <a:schemeClr val="bg1"/>
              </a:buClr>
              <a:buNone/>
              <a:defRPr/>
            </a:pPr>
            <a:r>
              <a:rPr lang="en-US" sz="1600" dirty="0" smtClean="0">
                <a:solidFill>
                  <a:schemeClr val="bg1"/>
                </a:solidFill>
              </a:rPr>
              <a:t>Review </a:t>
            </a:r>
            <a:r>
              <a:rPr lang="en-US" sz="1600" dirty="0">
                <a:solidFill>
                  <a:schemeClr val="bg1"/>
                </a:solidFill>
              </a:rPr>
              <a:t>your plan to learn </a:t>
            </a:r>
            <a:r>
              <a:rPr lang="en-US" sz="1600" dirty="0" smtClean="0">
                <a:solidFill>
                  <a:schemeClr val="bg1"/>
                </a:solidFill>
              </a:rPr>
              <a:t>which</a:t>
            </a:r>
            <a:br>
              <a:rPr lang="en-US" sz="1600" dirty="0" smtClean="0">
                <a:solidFill>
                  <a:schemeClr val="bg1"/>
                </a:solidFill>
              </a:rPr>
            </a:br>
            <a:r>
              <a:rPr lang="en-US" sz="1600" dirty="0" smtClean="0">
                <a:solidFill>
                  <a:schemeClr val="bg1"/>
                </a:solidFill>
              </a:rPr>
              <a:t>expenses </a:t>
            </a:r>
            <a:r>
              <a:rPr lang="en-US" sz="1600" dirty="0">
                <a:solidFill>
                  <a:schemeClr val="bg1"/>
                </a:solidFill>
              </a:rPr>
              <a:t>are </a:t>
            </a:r>
            <a:r>
              <a:rPr lang="en-US" sz="1600" dirty="0" smtClean="0">
                <a:solidFill>
                  <a:schemeClr val="bg1"/>
                </a:solidFill>
              </a:rPr>
              <a:t>eligible</a:t>
            </a:r>
            <a:endParaRPr lang="en-US" sz="1600" kern="0" dirty="0">
              <a:solidFill>
                <a:schemeClr val="bg1"/>
              </a:solidFill>
              <a:cs typeface="Arial" pitchFamily="34" charset="0"/>
            </a:endParaRPr>
          </a:p>
        </p:txBody>
      </p:sp>
      <p:sp>
        <p:nvSpPr>
          <p:cNvPr id="2" name="Title 1"/>
          <p:cNvSpPr>
            <a:spLocks noGrp="1"/>
          </p:cNvSpPr>
          <p:nvPr>
            <p:ph type="title"/>
          </p:nvPr>
        </p:nvSpPr>
        <p:spPr/>
        <p:txBody>
          <a:bodyPr/>
          <a:lstStyle/>
          <a:p>
            <a:r>
              <a:rPr lang="en-US" dirty="0" smtClean="0"/>
              <a:t>Paying for qualified expenses</a:t>
            </a:r>
            <a:endParaRPr lang="en-US" dirty="0"/>
          </a:p>
        </p:txBody>
      </p:sp>
      <p:sp>
        <p:nvSpPr>
          <p:cNvPr id="13"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24</a:t>
            </a:fld>
            <a:endParaRPr lang="en-US"/>
          </a:p>
        </p:txBody>
      </p:sp>
      <p:pic>
        <p:nvPicPr>
          <p:cNvPr id="8" name="Picture 2" descr="C:\Users\aschad\Pictures\EVI Optum Branded Payment 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2468472"/>
            <a:ext cx="3900487" cy="249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101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convenience: Optum MasterCard</a:t>
            </a:r>
            <a:r>
              <a:rPr lang="en-US" sz="1800" baseline="50000" dirty="0" smtClean="0"/>
              <a:t>®</a:t>
            </a:r>
            <a:r>
              <a:rPr lang="en-US" dirty="0" smtClean="0"/>
              <a:t> payment card</a:t>
            </a:r>
            <a:endParaRPr lang="en-US" dirty="0"/>
          </a:p>
        </p:txBody>
      </p:sp>
      <p:sp>
        <p:nvSpPr>
          <p:cNvPr id="3" name="Content Placeholder 2"/>
          <p:cNvSpPr>
            <a:spLocks noGrp="1"/>
          </p:cNvSpPr>
          <p:nvPr>
            <p:ph idx="1"/>
          </p:nvPr>
        </p:nvSpPr>
        <p:spPr>
          <a:xfrm>
            <a:off x="457202" y="960438"/>
            <a:ext cx="4343398" cy="5210175"/>
          </a:xfrm>
        </p:spPr>
        <p:txBody>
          <a:bodyPr/>
          <a:lstStyle/>
          <a:p>
            <a:r>
              <a:rPr lang="en-US" dirty="0" smtClean="0"/>
              <a:t>Your Optum payment card can be used at eligible merchants and medical providers where you incur FSA-eligible expenses.</a:t>
            </a:r>
          </a:p>
          <a:p>
            <a:r>
              <a:rPr lang="en-US" dirty="0" smtClean="0"/>
              <a:t>You can use the payment card instead of your own cash or credit card to pay for any eligible expenses.</a:t>
            </a:r>
          </a:p>
          <a:p>
            <a:r>
              <a:rPr lang="en-US" dirty="0" smtClean="0"/>
              <a:t>Keep your receipts! The IRS requires it. Optum might also require additional substantiation to determine eligibility.</a:t>
            </a:r>
          </a:p>
          <a:p>
            <a:r>
              <a:rPr lang="en-US" dirty="0" smtClean="0"/>
              <a:t>If you go to a merchant that uses the Inventory Information Approval System </a:t>
            </a:r>
            <a:br>
              <a:rPr lang="en-US" dirty="0" smtClean="0"/>
            </a:br>
            <a:r>
              <a:rPr lang="en-US" dirty="0" smtClean="0"/>
              <a:t>(IIAS), you usually will not be asked to submit documentation for those items you purchased using your payment card; however, you should always save your receipts. </a:t>
            </a:r>
          </a:p>
          <a:p>
            <a:r>
              <a:rPr lang="en-US" dirty="0" smtClean="0"/>
              <a:t>The card will be mailed to your home in </a:t>
            </a:r>
            <a:br>
              <a:rPr lang="en-US" dirty="0" smtClean="0"/>
            </a:br>
            <a:r>
              <a:rPr lang="en-US" dirty="0" smtClean="0"/>
              <a:t>a plain white envelope from Benefit </a:t>
            </a:r>
            <a:br>
              <a:rPr lang="en-US" dirty="0" smtClean="0"/>
            </a:br>
            <a:r>
              <a:rPr lang="en-US" dirty="0" smtClean="0"/>
              <a:t>Payment System.</a:t>
            </a:r>
            <a:endParaRPr lang="en-US" dirty="0"/>
          </a:p>
        </p:txBody>
      </p:sp>
      <p:sp>
        <p:nvSpPr>
          <p:cNvPr id="6"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25</a:t>
            </a:fld>
            <a:endParaRPr lang="en-US"/>
          </a:p>
        </p:txBody>
      </p:sp>
      <p:pic>
        <p:nvPicPr>
          <p:cNvPr id="11266" name="Picture 2" descr="C:\Users\Chrissy\Desktop\APR 18\FSA deck\phar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763" y="960437"/>
            <a:ext cx="3475038" cy="521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8718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455611" y="2405062"/>
            <a:ext cx="5649807" cy="3754438"/>
          </a:xfrm>
          <a:prstGeom prst="rect">
            <a:avLst/>
          </a:prstGeom>
          <a:gradFill flip="none" rotWithShape="1">
            <a:gsLst>
              <a:gs pos="0">
                <a:srgbClr val="DBDBDB"/>
              </a:gs>
              <a:gs pos="100000">
                <a:srgbClr val="FFFFFF"/>
              </a:gs>
            </a:gsLst>
            <a:lin ang="5400000" scaled="1"/>
            <a:tileRect/>
          </a:gradFill>
          <a:ln>
            <a:noFill/>
          </a:ln>
          <a:extLst/>
        </p:spPr>
        <p:txBody>
          <a:bodyPr lIns="137160" tIns="137160" rIns="137160" bIns="137160" anchor="t" anchorCtr="0"/>
          <a:lstStyle/>
          <a:p>
            <a:pPr>
              <a:spcBef>
                <a:spcPts val="1200"/>
              </a:spcBef>
              <a:spcAft>
                <a:spcPts val="0"/>
              </a:spcAft>
              <a:buNone/>
            </a:pPr>
            <a:r>
              <a:rPr lang="en-US" sz="1400" dirty="0"/>
              <a:t>Submit a claim online or complete a Claim for Reimbursement form</a:t>
            </a:r>
          </a:p>
          <a:p>
            <a:pPr marL="114300" indent="-114300">
              <a:spcBef>
                <a:spcPts val="1200"/>
              </a:spcBef>
              <a:spcAft>
                <a:spcPts val="0"/>
              </a:spcAft>
            </a:pPr>
            <a:r>
              <a:rPr lang="en-US" sz="1400" dirty="0"/>
              <a:t>Include copies of your valid receipt or documentation such as itemized receipts or Explanations of Benefits (</a:t>
            </a:r>
            <a:r>
              <a:rPr lang="en-US" sz="1400" dirty="0" smtClean="0"/>
              <a:t>EOB) Documentation </a:t>
            </a:r>
            <a:r>
              <a:rPr lang="en-US" sz="1400" dirty="0"/>
              <a:t>that </a:t>
            </a:r>
            <a:r>
              <a:rPr lang="en-US" sz="1400" dirty="0" smtClean="0"/>
              <a:t>shows: date </a:t>
            </a:r>
            <a:r>
              <a:rPr lang="en-US" sz="1400" dirty="0"/>
              <a:t>expense was </a:t>
            </a:r>
            <a:r>
              <a:rPr lang="en-US" sz="1400" dirty="0" smtClean="0"/>
              <a:t>incurred, amount </a:t>
            </a:r>
            <a:r>
              <a:rPr lang="en-US" sz="1400" dirty="0"/>
              <a:t>of </a:t>
            </a:r>
            <a:r>
              <a:rPr lang="en-US" sz="1400" dirty="0" smtClean="0"/>
              <a:t>expense, description </a:t>
            </a:r>
            <a:r>
              <a:rPr lang="en-US" sz="1400" dirty="0"/>
              <a:t>of the service or item you </a:t>
            </a:r>
            <a:r>
              <a:rPr lang="en-US" sz="1400" dirty="0" smtClean="0"/>
              <a:t>bought. </a:t>
            </a:r>
            <a:r>
              <a:rPr lang="en-US" sz="1400" i="1" dirty="0" smtClean="0"/>
              <a:t>Please note</a:t>
            </a:r>
            <a:r>
              <a:rPr lang="en-US" sz="1400" i="1" dirty="0"/>
              <a:t>: cancelled checks are not acceptable.</a:t>
            </a:r>
          </a:p>
          <a:p>
            <a:pPr marL="114300" indent="-114300">
              <a:spcBef>
                <a:spcPts val="1200"/>
              </a:spcBef>
              <a:spcAft>
                <a:spcPts val="0"/>
              </a:spcAft>
            </a:pPr>
            <a:r>
              <a:rPr lang="en-US" sz="1400" dirty="0" smtClean="0"/>
              <a:t>Review your </a:t>
            </a:r>
            <a:r>
              <a:rPr lang="en-US" sz="1400" dirty="0"/>
              <a:t>documentation and your reimbursement form </a:t>
            </a:r>
            <a:r>
              <a:rPr lang="en-US" sz="1400" dirty="0" smtClean="0"/>
              <a:t/>
            </a:r>
            <a:br>
              <a:rPr lang="en-US" sz="1400" dirty="0" smtClean="0"/>
            </a:br>
            <a:r>
              <a:rPr lang="en-US" sz="1400" dirty="0" smtClean="0"/>
              <a:t>for completeness</a:t>
            </a:r>
          </a:p>
          <a:p>
            <a:pPr marL="114300" indent="-114300">
              <a:spcBef>
                <a:spcPts val="1200"/>
              </a:spcBef>
              <a:spcAft>
                <a:spcPts val="0"/>
              </a:spcAft>
            </a:pPr>
            <a:r>
              <a:rPr lang="en-US" sz="1400" dirty="0"/>
              <a:t>Be sure to sign and date your </a:t>
            </a:r>
            <a:r>
              <a:rPr lang="en-US" sz="1400" dirty="0" smtClean="0"/>
              <a:t>form</a:t>
            </a:r>
            <a:endParaRPr lang="en-US" sz="1600" b="1" dirty="0">
              <a:solidFill>
                <a:schemeClr val="bg1"/>
              </a:solidFill>
            </a:endParaRPr>
          </a:p>
        </p:txBody>
      </p:sp>
      <p:sp>
        <p:nvSpPr>
          <p:cNvPr id="22" name="Rectangle 21"/>
          <p:cNvSpPr>
            <a:spLocks noChangeArrowheads="1"/>
          </p:cNvSpPr>
          <p:nvPr/>
        </p:nvSpPr>
        <p:spPr bwMode="auto">
          <a:xfrm>
            <a:off x="6257925" y="2417762"/>
            <a:ext cx="2427287" cy="3754438"/>
          </a:xfrm>
          <a:prstGeom prst="rect">
            <a:avLst/>
          </a:prstGeom>
          <a:gradFill flip="none" rotWithShape="1">
            <a:gsLst>
              <a:gs pos="0">
                <a:srgbClr val="DBDBDB"/>
              </a:gs>
              <a:gs pos="100000">
                <a:srgbClr val="FFFFFF"/>
              </a:gs>
            </a:gsLst>
            <a:lin ang="5400000" scaled="1"/>
            <a:tileRect/>
          </a:gradFill>
          <a:ln>
            <a:noFill/>
          </a:ln>
          <a:extLst/>
        </p:spPr>
        <p:txBody>
          <a:bodyPr lIns="137160" tIns="137160" rIns="137160" bIns="137160" anchor="t" anchorCtr="0"/>
          <a:lstStyle/>
          <a:p>
            <a:pPr>
              <a:spcBef>
                <a:spcPts val="1200"/>
              </a:spcBef>
              <a:spcAft>
                <a:spcPts val="0"/>
              </a:spcAft>
              <a:buNone/>
            </a:pPr>
            <a:r>
              <a:rPr lang="en-US" sz="1400" dirty="0"/>
              <a:t>Submit your claim and documentation </a:t>
            </a:r>
            <a:r>
              <a:rPr lang="en-US" sz="1400" dirty="0" smtClean="0"/>
              <a:t>online</a:t>
            </a:r>
          </a:p>
          <a:p>
            <a:pPr>
              <a:spcBef>
                <a:spcPts val="1200"/>
              </a:spcBef>
              <a:spcAft>
                <a:spcPts val="0"/>
              </a:spcAft>
              <a:buNone/>
            </a:pPr>
            <a:r>
              <a:rPr lang="en-US" sz="1400" dirty="0" smtClean="0"/>
              <a:t>OR</a:t>
            </a:r>
          </a:p>
          <a:p>
            <a:pPr>
              <a:spcBef>
                <a:spcPts val="1200"/>
              </a:spcBef>
              <a:spcAft>
                <a:spcPts val="0"/>
              </a:spcAft>
              <a:buNone/>
            </a:pPr>
            <a:r>
              <a:rPr lang="en-US" sz="1400" dirty="0" smtClean="0"/>
              <a:t>Mail </a:t>
            </a:r>
            <a:r>
              <a:rPr lang="en-US" sz="1400" dirty="0"/>
              <a:t>or fax your </a:t>
            </a:r>
            <a:r>
              <a:rPr lang="en-US" sz="1400" dirty="0" smtClean="0"/>
              <a:t>Claim for Reimbursement form with documentation to Optum</a:t>
            </a:r>
            <a:endParaRPr lang="en-US" sz="1400" dirty="0">
              <a:solidFill>
                <a:schemeClr val="tx1">
                  <a:lumMod val="50000"/>
                </a:schemeClr>
              </a:solidFill>
            </a:endParaRPr>
          </a:p>
        </p:txBody>
      </p:sp>
      <p:sp>
        <p:nvSpPr>
          <p:cNvPr id="2" name="Title 1"/>
          <p:cNvSpPr>
            <a:spLocks noGrp="1"/>
          </p:cNvSpPr>
          <p:nvPr>
            <p:ph type="title"/>
          </p:nvPr>
        </p:nvSpPr>
        <p:spPr/>
        <p:txBody>
          <a:bodyPr/>
          <a:lstStyle/>
          <a:p>
            <a:r>
              <a:rPr lang="en-US" dirty="0" smtClean="0"/>
              <a:t>Getting your money back</a:t>
            </a:r>
            <a:endParaRPr lang="en-US" dirty="0"/>
          </a:p>
        </p:txBody>
      </p:sp>
      <p:sp>
        <p:nvSpPr>
          <p:cNvPr id="3" name="Content Placeholder 2"/>
          <p:cNvSpPr>
            <a:spLocks noGrp="1"/>
          </p:cNvSpPr>
          <p:nvPr>
            <p:ph idx="1"/>
          </p:nvPr>
        </p:nvSpPr>
        <p:spPr>
          <a:xfrm>
            <a:off x="457200" y="960438"/>
            <a:ext cx="8228013" cy="425017"/>
          </a:xfrm>
        </p:spPr>
        <p:txBody>
          <a:bodyPr/>
          <a:lstStyle/>
          <a:p>
            <a:pPr marL="0" indent="0">
              <a:buNone/>
            </a:pPr>
            <a:r>
              <a:rPr lang="en-US" dirty="0" smtClean="0"/>
              <a:t>Payments are made to you, the participant. You will be responsible for paying the provider.</a:t>
            </a:r>
            <a:endParaRPr lang="en-US" dirty="0"/>
          </a:p>
        </p:txBody>
      </p:sp>
      <p:sp>
        <p:nvSpPr>
          <p:cNvPr id="13"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26</a:t>
            </a:fld>
            <a:endParaRPr lang="en-US"/>
          </a:p>
        </p:txBody>
      </p:sp>
      <p:sp>
        <p:nvSpPr>
          <p:cNvPr id="16" name="Rectangle 15"/>
          <p:cNvSpPr/>
          <p:nvPr/>
        </p:nvSpPr>
        <p:spPr bwMode="auto">
          <a:xfrm>
            <a:off x="457200" y="1676400"/>
            <a:ext cx="5648325" cy="640080"/>
          </a:xfrm>
          <a:prstGeom prst="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82880" tIns="0" rIns="0" bIns="0" numCol="1" rtlCol="0" anchor="ctr" anchorCtr="0" compatLnSpc="1">
            <a:prstTxWarp prst="textNoShape">
              <a:avLst/>
            </a:prstTxWarp>
          </a:bodyPr>
          <a:lstStyle/>
          <a:p>
            <a:pPr marR="0" defTabSz="914400" rtl="0" eaLnBrk="1" fontAlgn="base" latinLnBrk="0" hangingPunct="1">
              <a:lnSpc>
                <a:spcPct val="95000"/>
              </a:lnSpc>
              <a:spcBef>
                <a:spcPct val="0"/>
              </a:spcBef>
              <a:spcAft>
                <a:spcPct val="35000"/>
              </a:spcAft>
              <a:buClr>
                <a:schemeClr val="accent1"/>
              </a:buClr>
              <a:buSzTx/>
              <a:buNone/>
              <a:tabLst/>
            </a:pPr>
            <a:r>
              <a:rPr kumimoji="0" lang="en-US" sz="16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Prepare your claim</a:t>
            </a:r>
          </a:p>
        </p:txBody>
      </p:sp>
      <p:sp>
        <p:nvSpPr>
          <p:cNvPr id="18" name="Rectangle 17"/>
          <p:cNvSpPr/>
          <p:nvPr/>
        </p:nvSpPr>
        <p:spPr bwMode="auto">
          <a:xfrm>
            <a:off x="6258251" y="1662117"/>
            <a:ext cx="2425180" cy="640080"/>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82880" tIns="0" rIns="0" bIns="0" numCol="1" rtlCol="0" anchor="ctr" anchorCtr="0" compatLnSpc="1">
            <a:prstTxWarp prst="textNoShape">
              <a:avLst/>
            </a:prstTxWarp>
          </a:bodyPr>
          <a:lstStyle/>
          <a:p>
            <a:pPr marR="0" defTabSz="914400" rtl="0" eaLnBrk="1" fontAlgn="base" latinLnBrk="0" hangingPunct="1">
              <a:lnSpc>
                <a:spcPct val="95000"/>
              </a:lnSpc>
              <a:spcBef>
                <a:spcPct val="0"/>
              </a:spcBef>
              <a:spcAft>
                <a:spcPct val="35000"/>
              </a:spcAft>
              <a:buClr>
                <a:schemeClr val="accent1"/>
              </a:buClr>
              <a:buSzTx/>
              <a:buNone/>
              <a:tabLst/>
            </a:pPr>
            <a:r>
              <a:rPr kumimoji="0" lang="en-US" sz="16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Submit your</a:t>
            </a:r>
            <a:r>
              <a:rPr kumimoji="0" lang="en-US" sz="1600" b="0" i="0" u="none" strike="noStrike" cap="none" normalizeH="0" dirty="0" smtClean="0">
                <a:ln>
                  <a:noFill/>
                </a:ln>
                <a:solidFill>
                  <a:schemeClr val="bg1"/>
                </a:solidFill>
                <a:effectLst/>
                <a:latin typeface="Arial" pitchFamily="34" charset="0"/>
                <a:ea typeface="Arial Unicode MS" pitchFamily="34" charset="-128"/>
                <a:cs typeface="Arial Unicode MS" pitchFamily="34" charset="-128"/>
              </a:rPr>
              <a:t> claim</a:t>
            </a:r>
            <a:endParaRPr kumimoji="0" lang="en-US" sz="16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409680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submit claims</a:t>
            </a:r>
            <a:endParaRPr lang="en-US" dirty="0"/>
          </a:p>
        </p:txBody>
      </p:sp>
      <p:sp>
        <p:nvSpPr>
          <p:cNvPr id="3" name="Content Placeholder 2"/>
          <p:cNvSpPr>
            <a:spLocks noGrp="1"/>
          </p:cNvSpPr>
          <p:nvPr>
            <p:ph idx="1"/>
          </p:nvPr>
        </p:nvSpPr>
        <p:spPr>
          <a:xfrm>
            <a:off x="495301" y="960439"/>
            <a:ext cx="4471988" cy="5211761"/>
          </a:xfrm>
        </p:spPr>
        <p:txBody>
          <a:bodyPr/>
          <a:lstStyle/>
          <a:p>
            <a:pPr marL="0" indent="0">
              <a:buNone/>
            </a:pPr>
            <a:r>
              <a:rPr lang="en-US" dirty="0" smtClean="0"/>
              <a:t>There are </a:t>
            </a:r>
            <a:r>
              <a:rPr lang="en-US" b="1" dirty="0" smtClean="0">
                <a:solidFill>
                  <a:schemeClr val="accent1"/>
                </a:solidFill>
              </a:rPr>
              <a:t>four</a:t>
            </a:r>
            <a:r>
              <a:rPr lang="en-US" b="1" dirty="0" smtClean="0"/>
              <a:t> </a:t>
            </a:r>
            <a:r>
              <a:rPr lang="en-US" dirty="0" smtClean="0"/>
              <a:t>methods of submission available </a:t>
            </a:r>
            <a:br>
              <a:rPr lang="en-US" dirty="0" smtClean="0"/>
            </a:br>
            <a:r>
              <a:rPr lang="en-US" dirty="0" smtClean="0"/>
              <a:t>for your claim form and documentation:</a:t>
            </a:r>
          </a:p>
          <a:p>
            <a:pPr marL="0" indent="0">
              <a:buNone/>
            </a:pPr>
            <a:endParaRPr lang="en-US" dirty="0" smtClean="0"/>
          </a:p>
          <a:p>
            <a:pPr marL="0" indent="0">
              <a:buNone/>
            </a:pPr>
            <a:r>
              <a:rPr lang="en-US" b="1" dirty="0" smtClean="0">
                <a:solidFill>
                  <a:schemeClr val="accent1"/>
                </a:solidFill>
              </a:rPr>
              <a:t>Online</a:t>
            </a:r>
          </a:p>
          <a:p>
            <a:pPr>
              <a:spcBef>
                <a:spcPts val="600"/>
              </a:spcBef>
            </a:pPr>
            <a:r>
              <a:rPr lang="en-US" dirty="0" smtClean="0"/>
              <a:t>Visit our website: optumhealthfinancial.com</a:t>
            </a:r>
          </a:p>
          <a:p>
            <a:pPr>
              <a:spcBef>
                <a:spcPts val="600"/>
              </a:spcBef>
            </a:pPr>
            <a:r>
              <a:rPr lang="en-US" dirty="0" smtClean="0"/>
              <a:t>Login </a:t>
            </a:r>
            <a:r>
              <a:rPr lang="en-US" dirty="0"/>
              <a:t>to your </a:t>
            </a:r>
            <a:r>
              <a:rPr lang="en-US" dirty="0" smtClean="0"/>
              <a:t>account.  File your claim from the “I Want To” section in the upper left corner of the Home Page </a:t>
            </a:r>
          </a:p>
          <a:p>
            <a:pPr>
              <a:spcBef>
                <a:spcPts val="600"/>
              </a:spcBef>
            </a:pPr>
            <a:r>
              <a:rPr lang="en-US" dirty="0" smtClean="0"/>
              <a:t>Substantiation can also be uploaded </a:t>
            </a:r>
          </a:p>
          <a:p>
            <a:pPr marL="0" indent="0">
              <a:spcBef>
                <a:spcPts val="600"/>
              </a:spcBef>
              <a:buNone/>
            </a:pPr>
            <a:endParaRPr lang="en-US" b="1" dirty="0" smtClean="0"/>
          </a:p>
          <a:p>
            <a:pPr marL="0" indent="0">
              <a:spcBef>
                <a:spcPts val="600"/>
              </a:spcBef>
              <a:buNone/>
            </a:pPr>
            <a:r>
              <a:rPr lang="en-US" b="1" dirty="0" smtClean="0">
                <a:solidFill>
                  <a:schemeClr val="accent1"/>
                </a:solidFill>
              </a:rPr>
              <a:t>Mobile App</a:t>
            </a:r>
          </a:p>
          <a:p>
            <a:pPr marL="0" indent="0">
              <a:buNone/>
            </a:pPr>
            <a:r>
              <a:rPr lang="en-US" b="1" dirty="0" smtClean="0">
                <a:solidFill>
                  <a:schemeClr val="accent1"/>
                </a:solidFill>
              </a:rPr>
              <a:t>Fax</a:t>
            </a:r>
          </a:p>
          <a:p>
            <a:pPr marL="0" indent="0">
              <a:buNone/>
            </a:pPr>
            <a:r>
              <a:rPr lang="en-US" b="1" dirty="0" smtClean="0">
                <a:solidFill>
                  <a:schemeClr val="accent1"/>
                </a:solidFill>
              </a:rPr>
              <a:t>Mail</a:t>
            </a:r>
          </a:p>
        </p:txBody>
      </p:sp>
      <p:sp>
        <p:nvSpPr>
          <p:cNvPr id="6"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27</a:t>
            </a:fld>
            <a:endParaRPr lang="en-US"/>
          </a:p>
        </p:txBody>
      </p:sp>
      <p:sp>
        <p:nvSpPr>
          <p:cNvPr id="7" name="Rectangle 6"/>
          <p:cNvSpPr/>
          <p:nvPr/>
        </p:nvSpPr>
        <p:spPr bwMode="auto">
          <a:xfrm>
            <a:off x="5210493" y="960120"/>
            <a:ext cx="3474720" cy="5212080"/>
          </a:xfrm>
          <a:prstGeom prst="rect">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137160" tIns="45720" rIns="137160" bIns="45720" numCol="1" rtlCol="0" anchor="ctr" anchorCtr="0" compatLnSpc="1">
            <a:prstTxWarp prst="textNoShape">
              <a:avLst/>
            </a:prstTxWarp>
          </a:bodyPr>
          <a:lstStyle/>
          <a:p>
            <a:pPr>
              <a:spcBef>
                <a:spcPts val="600"/>
              </a:spcBef>
              <a:spcAft>
                <a:spcPts val="0"/>
              </a:spcAft>
              <a:buNone/>
            </a:pPr>
            <a:r>
              <a:rPr lang="en-US" sz="1400" dirty="0" smtClean="0"/>
              <a:t>Regardless of your submission method, you will want to make sure you submit legible documentation. If we are unable to read items because of the quality of the copy, the claim will be denied pending resubmission of legible documentation. </a:t>
            </a:r>
          </a:p>
          <a:p>
            <a:pPr>
              <a:spcBef>
                <a:spcPts val="600"/>
              </a:spcBef>
              <a:spcAft>
                <a:spcPts val="0"/>
              </a:spcAft>
              <a:buNone/>
            </a:pPr>
            <a:r>
              <a:rPr lang="en-US" sz="1400" dirty="0" smtClean="0"/>
              <a:t>Supporting documentation must clearly identify:</a:t>
            </a:r>
          </a:p>
          <a:p>
            <a:pPr marL="227013" lvl="1" indent="-227013">
              <a:spcBef>
                <a:spcPts val="1200"/>
              </a:spcBef>
              <a:spcAft>
                <a:spcPts val="0"/>
              </a:spcAft>
              <a:buClr>
                <a:schemeClr val="tx1"/>
              </a:buClr>
              <a:buFont typeface="+mj-lt"/>
              <a:buAutoNum type="arabicPeriod"/>
            </a:pPr>
            <a:r>
              <a:rPr lang="en-US" sz="1400" dirty="0" smtClean="0"/>
              <a:t>Name of </a:t>
            </a:r>
            <a:r>
              <a:rPr lang="en-US" sz="1400" dirty="0"/>
              <a:t>provider </a:t>
            </a:r>
            <a:r>
              <a:rPr lang="en-US" sz="1400" dirty="0" smtClean="0"/>
              <a:t>or clinic providing the eligible service</a:t>
            </a:r>
          </a:p>
          <a:p>
            <a:pPr marL="227013" lvl="1" indent="-227013">
              <a:spcBef>
                <a:spcPts val="1200"/>
              </a:spcBef>
              <a:spcAft>
                <a:spcPts val="0"/>
              </a:spcAft>
              <a:buClr>
                <a:schemeClr val="tx1"/>
              </a:buClr>
              <a:buFont typeface="+mj-lt"/>
              <a:buAutoNum type="arabicPeriod"/>
            </a:pPr>
            <a:r>
              <a:rPr lang="en-US" sz="1400" dirty="0" smtClean="0"/>
              <a:t>Description of service</a:t>
            </a:r>
          </a:p>
          <a:p>
            <a:pPr marL="227013" lvl="1" indent="-227013">
              <a:spcBef>
                <a:spcPts val="1200"/>
              </a:spcBef>
              <a:spcAft>
                <a:spcPts val="0"/>
              </a:spcAft>
              <a:buClr>
                <a:schemeClr val="tx1"/>
              </a:buClr>
              <a:buFont typeface="+mj-lt"/>
              <a:buAutoNum type="arabicPeriod"/>
            </a:pPr>
            <a:r>
              <a:rPr lang="en-US" sz="1400" dirty="0" smtClean="0"/>
              <a:t>Date expense was incurred</a:t>
            </a:r>
          </a:p>
          <a:p>
            <a:pPr marL="227013" lvl="1" indent="-227013">
              <a:spcBef>
                <a:spcPts val="1200"/>
              </a:spcBef>
              <a:spcAft>
                <a:spcPts val="0"/>
              </a:spcAft>
              <a:buClr>
                <a:schemeClr val="tx1"/>
              </a:buClr>
              <a:buFont typeface="+mj-lt"/>
              <a:buAutoNum type="arabicPeriod"/>
            </a:pPr>
            <a:r>
              <a:rPr lang="en-US" sz="1400" dirty="0" smtClean="0"/>
              <a:t>Total expense amount</a:t>
            </a:r>
          </a:p>
          <a:p>
            <a:pPr marL="227013" lvl="1" indent="-227013">
              <a:spcBef>
                <a:spcPts val="1200"/>
              </a:spcBef>
              <a:spcAft>
                <a:spcPts val="0"/>
              </a:spcAft>
              <a:buClr>
                <a:schemeClr val="tx1"/>
              </a:buClr>
              <a:buFont typeface="+mj-lt"/>
              <a:buAutoNum type="arabicPeriod"/>
            </a:pPr>
            <a:r>
              <a:rPr lang="en-US" sz="1400" dirty="0" smtClean="0"/>
              <a:t>Signature and date (of claim submission)</a:t>
            </a:r>
          </a:p>
          <a:p>
            <a:pPr>
              <a:spcBef>
                <a:spcPts val="600"/>
              </a:spcBef>
              <a:spcAft>
                <a:spcPts val="0"/>
              </a:spcAft>
              <a:buNone/>
            </a:pPr>
            <a:r>
              <a:rPr lang="en-US" sz="1400" dirty="0" smtClean="0"/>
              <a:t>Canceled checks and credit card statements are not valid receipts.</a:t>
            </a:r>
            <a:endParaRPr kumimoji="0" 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7865430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your reimbursement</a:t>
            </a:r>
            <a:endParaRPr lang="en-US" dirty="0"/>
          </a:p>
        </p:txBody>
      </p:sp>
      <p:sp>
        <p:nvSpPr>
          <p:cNvPr id="3" name="Content Placeholder 2"/>
          <p:cNvSpPr>
            <a:spLocks noGrp="1"/>
          </p:cNvSpPr>
          <p:nvPr>
            <p:ph idx="1"/>
          </p:nvPr>
        </p:nvSpPr>
        <p:spPr>
          <a:xfrm>
            <a:off x="457201" y="960439"/>
            <a:ext cx="4471988" cy="4564062"/>
          </a:xfrm>
        </p:spPr>
        <p:txBody>
          <a:bodyPr/>
          <a:lstStyle/>
          <a:p>
            <a:pPr>
              <a:spcBef>
                <a:spcPts val="1200"/>
              </a:spcBef>
            </a:pPr>
            <a:r>
              <a:rPr lang="en-US" dirty="0" smtClean="0"/>
              <a:t>You decide if you want your reimbursement direct-deposited into your bank account or if you want to receive a check in the mail.</a:t>
            </a:r>
          </a:p>
          <a:p>
            <a:pPr>
              <a:spcBef>
                <a:spcPts val="1200"/>
              </a:spcBef>
            </a:pPr>
            <a:r>
              <a:rPr lang="en-US" dirty="0" smtClean="0"/>
              <a:t>An EOB statement will be mailed to your home with the check or deposit confirmation.</a:t>
            </a:r>
          </a:p>
          <a:p>
            <a:pPr>
              <a:spcBef>
                <a:spcPts val="1200"/>
              </a:spcBef>
            </a:pPr>
            <a:r>
              <a:rPr lang="en-US" dirty="0" smtClean="0"/>
              <a:t>Your plan allows you to submit claims for the previous plan year through </a:t>
            </a:r>
            <a:r>
              <a:rPr lang="en-US" dirty="0" smtClean="0">
                <a:solidFill>
                  <a:srgbClr val="FF0000"/>
                </a:solidFill>
              </a:rPr>
              <a:t>&lt;include run-out date&gt;</a:t>
            </a:r>
            <a:r>
              <a:rPr lang="en-US" dirty="0" smtClean="0"/>
              <a:t>. All expenses need to be incurred by </a:t>
            </a:r>
            <a:r>
              <a:rPr lang="en-US" dirty="0" smtClean="0">
                <a:solidFill>
                  <a:srgbClr val="FF0000"/>
                </a:solidFill>
              </a:rPr>
              <a:t>&lt;insert last date of the plan year or applicable grace period&gt;.</a:t>
            </a:r>
            <a:endParaRPr lang="en-US" dirty="0">
              <a:solidFill>
                <a:srgbClr val="FF0000"/>
              </a:solidFill>
            </a:endParaRPr>
          </a:p>
        </p:txBody>
      </p:sp>
      <p:sp>
        <p:nvSpPr>
          <p:cNvPr id="6"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28</a:t>
            </a:fld>
            <a:endParaRPr lang="en-US"/>
          </a:p>
        </p:txBody>
      </p:sp>
      <p:pic>
        <p:nvPicPr>
          <p:cNvPr id="10242" name="Picture 2" descr="C:\Users\Chrissy\Desktop\APR 18\FSA deck\bil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763" y="960438"/>
            <a:ext cx="3475038" cy="521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314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2"/>
          <p:cNvSpPr>
            <a:spLocks noGrp="1" noChangeArrowheads="1"/>
          </p:cNvSpPr>
          <p:nvPr>
            <p:ph type="title"/>
          </p:nvPr>
        </p:nvSpPr>
        <p:spPr/>
        <p:txBody>
          <a:bodyPr/>
          <a:lstStyle/>
          <a:p>
            <a:r>
              <a:rPr lang="en-US" dirty="0" smtClean="0"/>
              <a:t>Manage your account online </a:t>
            </a:r>
          </a:p>
        </p:txBody>
      </p:sp>
      <p:sp>
        <p:nvSpPr>
          <p:cNvPr id="7" name="Rectangle 4"/>
          <p:cNvSpPr>
            <a:spLocks noChangeArrowheads="1"/>
          </p:cNvSpPr>
          <p:nvPr/>
        </p:nvSpPr>
        <p:spPr bwMode="auto">
          <a:xfrm>
            <a:off x="457200" y="960438"/>
            <a:ext cx="4495800" cy="5211762"/>
          </a:xfrm>
          <a:prstGeom prst="rect">
            <a:avLst/>
          </a:prstGeom>
          <a:solidFill>
            <a:schemeClr val="tx1"/>
          </a:solidFill>
          <a:ln w="12700">
            <a:noFill/>
            <a:miter lim="800000"/>
            <a:headEnd/>
            <a:tailEnd/>
          </a:ln>
          <a:effectLst>
            <a:outerShdw blurRad="50800" dist="38100" dir="2700000" algn="tl" rotWithShape="0">
              <a:prstClr val="black">
                <a:alpha val="40000"/>
              </a:prstClr>
            </a:outerShdw>
          </a:effectLst>
          <a:extLst/>
        </p:spPr>
        <p:txBody>
          <a:bodyPr lIns="228600" tIns="0" rIns="182880" anchor="ctr" anchorCtr="0"/>
          <a:lstStyle/>
          <a:p>
            <a:pPr>
              <a:spcBef>
                <a:spcPts val="600"/>
              </a:spcBef>
              <a:spcAft>
                <a:spcPts val="0"/>
              </a:spcAft>
              <a:buClr>
                <a:srgbClr val="D45D00"/>
              </a:buClr>
              <a:buNone/>
              <a:defRPr/>
            </a:pPr>
            <a:r>
              <a:rPr lang="en-US" sz="1600" b="1" dirty="0">
                <a:solidFill>
                  <a:schemeClr val="bg1"/>
                </a:solidFill>
              </a:rPr>
              <a:t>At </a:t>
            </a:r>
            <a:r>
              <a:rPr lang="en-US" sz="1600" b="1" dirty="0" smtClean="0">
                <a:solidFill>
                  <a:schemeClr val="bg1"/>
                </a:solidFill>
              </a:rPr>
              <a:t>optumhealthfinancial.com, </a:t>
            </a:r>
            <a:br>
              <a:rPr lang="en-US" sz="1600" b="1" dirty="0" smtClean="0">
                <a:solidFill>
                  <a:schemeClr val="bg1"/>
                </a:solidFill>
              </a:rPr>
            </a:br>
            <a:r>
              <a:rPr lang="en-US" sz="1600" b="1" dirty="0" smtClean="0">
                <a:solidFill>
                  <a:schemeClr val="bg1"/>
                </a:solidFill>
              </a:rPr>
              <a:t>you </a:t>
            </a:r>
            <a:r>
              <a:rPr lang="en-US" sz="1600" b="1" dirty="0">
                <a:solidFill>
                  <a:schemeClr val="bg1"/>
                </a:solidFill>
              </a:rPr>
              <a:t>can: </a:t>
            </a:r>
            <a:endParaRPr lang="en-US" sz="1600" b="1" kern="0" dirty="0" smtClean="0">
              <a:solidFill>
                <a:schemeClr val="bg1"/>
              </a:solidFill>
              <a:cs typeface="Arial" pitchFamily="34" charset="0"/>
            </a:endParaRPr>
          </a:p>
          <a:p>
            <a:pPr marL="168275" lvl="0" indent="-168275">
              <a:spcBef>
                <a:spcPts val="1200"/>
              </a:spcBef>
              <a:spcAft>
                <a:spcPts val="0"/>
              </a:spcAft>
              <a:buClr>
                <a:schemeClr val="bg1"/>
              </a:buClr>
              <a:buFontTx/>
              <a:buChar char="•"/>
              <a:defRPr/>
            </a:pPr>
            <a:r>
              <a:rPr lang="en-US" sz="1600" kern="0" dirty="0" smtClean="0">
                <a:solidFill>
                  <a:schemeClr val="bg1"/>
                </a:solidFill>
                <a:latin typeface="Arial" pitchFamily="34" charset="0"/>
                <a:cs typeface="Arial" pitchFamily="34" charset="0"/>
              </a:rPr>
              <a:t>View </a:t>
            </a:r>
            <a:r>
              <a:rPr lang="en-US" sz="1600" kern="0" dirty="0">
                <a:solidFill>
                  <a:schemeClr val="bg1"/>
                </a:solidFill>
                <a:latin typeface="Arial" pitchFamily="34" charset="0"/>
                <a:cs typeface="Arial" pitchFamily="34" charset="0"/>
              </a:rPr>
              <a:t>account balances </a:t>
            </a:r>
            <a:r>
              <a:rPr lang="en-US" sz="1600" kern="0" dirty="0" smtClean="0">
                <a:solidFill>
                  <a:schemeClr val="bg1"/>
                </a:solidFill>
                <a:latin typeface="Arial" pitchFamily="34" charset="0"/>
                <a:cs typeface="Arial" pitchFamily="34" charset="0"/>
              </a:rPr>
              <a:t>and </a:t>
            </a:r>
            <a:br>
              <a:rPr lang="en-US" sz="1600" kern="0" dirty="0" smtClean="0">
                <a:solidFill>
                  <a:schemeClr val="bg1"/>
                </a:solidFill>
                <a:latin typeface="Arial" pitchFamily="34" charset="0"/>
                <a:cs typeface="Arial" pitchFamily="34" charset="0"/>
              </a:rPr>
            </a:br>
            <a:r>
              <a:rPr lang="en-US" sz="1600" kern="0" dirty="0" smtClean="0">
                <a:solidFill>
                  <a:schemeClr val="bg1"/>
                </a:solidFill>
                <a:latin typeface="Arial" pitchFamily="34" charset="0"/>
                <a:cs typeface="Arial" pitchFamily="34" charset="0"/>
              </a:rPr>
              <a:t>upcoming </a:t>
            </a:r>
            <a:r>
              <a:rPr lang="en-US" sz="1600" kern="0" dirty="0">
                <a:solidFill>
                  <a:schemeClr val="bg1"/>
                </a:solidFill>
                <a:latin typeface="Arial" pitchFamily="34" charset="0"/>
                <a:cs typeface="Arial" pitchFamily="34" charset="0"/>
              </a:rPr>
              <a:t>payments</a:t>
            </a:r>
          </a:p>
          <a:p>
            <a:pPr marL="168275" lvl="0" indent="-168275">
              <a:spcBef>
                <a:spcPts val="1200"/>
              </a:spcBef>
              <a:spcAft>
                <a:spcPts val="0"/>
              </a:spcAft>
              <a:buClr>
                <a:schemeClr val="bg1"/>
              </a:buClr>
              <a:buFontTx/>
              <a:buChar char="•"/>
              <a:defRPr/>
            </a:pPr>
            <a:r>
              <a:rPr lang="en-US" sz="1600" kern="0" dirty="0">
                <a:solidFill>
                  <a:schemeClr val="bg1"/>
                </a:solidFill>
                <a:latin typeface="Arial" pitchFamily="34" charset="0"/>
                <a:cs typeface="Arial" pitchFamily="34" charset="0"/>
              </a:rPr>
              <a:t>Receive notices of claim denials </a:t>
            </a:r>
          </a:p>
          <a:p>
            <a:pPr marL="168275" lvl="0" indent="-168275">
              <a:spcBef>
                <a:spcPts val="1200"/>
              </a:spcBef>
              <a:spcAft>
                <a:spcPts val="0"/>
              </a:spcAft>
              <a:buClr>
                <a:schemeClr val="bg1"/>
              </a:buClr>
              <a:buFontTx/>
              <a:buChar char="•"/>
              <a:defRPr/>
            </a:pPr>
            <a:r>
              <a:rPr lang="en-US" sz="1600" kern="0" dirty="0">
                <a:solidFill>
                  <a:schemeClr val="bg1"/>
                </a:solidFill>
                <a:latin typeface="Arial" pitchFamily="34" charset="0"/>
                <a:cs typeface="Arial" pitchFamily="34" charset="0"/>
              </a:rPr>
              <a:t>Sign up to use our mobile </a:t>
            </a:r>
            <a:r>
              <a:rPr lang="en-US" sz="1600" kern="0" dirty="0" smtClean="0">
                <a:solidFill>
                  <a:schemeClr val="bg1"/>
                </a:solidFill>
                <a:latin typeface="Arial" pitchFamily="34" charset="0"/>
                <a:cs typeface="Arial" pitchFamily="34" charset="0"/>
              </a:rPr>
              <a:t>app</a:t>
            </a:r>
          </a:p>
          <a:p>
            <a:pPr marL="168275" lvl="0" indent="-168275">
              <a:spcBef>
                <a:spcPts val="1200"/>
              </a:spcBef>
              <a:spcAft>
                <a:spcPts val="0"/>
              </a:spcAft>
              <a:buClr>
                <a:schemeClr val="bg1"/>
              </a:buClr>
              <a:buFontTx/>
              <a:buChar char="•"/>
              <a:defRPr/>
            </a:pPr>
            <a:r>
              <a:rPr lang="en-US" sz="1600" kern="0" dirty="0" smtClean="0">
                <a:solidFill>
                  <a:schemeClr val="bg1"/>
                </a:solidFill>
                <a:latin typeface="Arial" pitchFamily="34" charset="0"/>
                <a:cs typeface="Arial" pitchFamily="34" charset="0"/>
              </a:rPr>
              <a:t>Sign up for direct deposit</a:t>
            </a:r>
            <a:endParaRPr lang="en-US" sz="1600" kern="0" dirty="0">
              <a:solidFill>
                <a:schemeClr val="bg1"/>
              </a:solidFill>
              <a:latin typeface="Arial" pitchFamily="34" charset="0"/>
              <a:cs typeface="Arial" pitchFamily="34" charset="0"/>
            </a:endParaRPr>
          </a:p>
          <a:p>
            <a:pPr marL="168275" lvl="0" indent="-168275">
              <a:spcBef>
                <a:spcPts val="1200"/>
              </a:spcBef>
              <a:spcAft>
                <a:spcPts val="0"/>
              </a:spcAft>
              <a:buClr>
                <a:schemeClr val="bg1"/>
              </a:buClr>
              <a:buFontTx/>
              <a:buChar char="•"/>
              <a:defRPr/>
            </a:pPr>
            <a:r>
              <a:rPr lang="en-US" sz="1600" kern="0" dirty="0">
                <a:solidFill>
                  <a:schemeClr val="bg1"/>
                </a:solidFill>
                <a:latin typeface="Arial" pitchFamily="34" charset="0"/>
                <a:cs typeface="Arial" pitchFamily="34" charset="0"/>
              </a:rPr>
              <a:t>Change your reimbursement method</a:t>
            </a:r>
          </a:p>
          <a:p>
            <a:pPr marL="168275" lvl="0" indent="-168275">
              <a:spcBef>
                <a:spcPts val="1200"/>
              </a:spcBef>
              <a:spcAft>
                <a:spcPts val="0"/>
              </a:spcAft>
              <a:buClr>
                <a:schemeClr val="bg1"/>
              </a:buClr>
              <a:buFontTx/>
              <a:buChar char="•"/>
              <a:defRPr/>
            </a:pPr>
            <a:r>
              <a:rPr lang="en-US" sz="1600" kern="0" dirty="0">
                <a:solidFill>
                  <a:schemeClr val="bg1"/>
                </a:solidFill>
                <a:latin typeface="Arial" pitchFamily="34" charset="0"/>
                <a:cs typeface="Arial" pitchFamily="34" charset="0"/>
              </a:rPr>
              <a:t>Manage your personal </a:t>
            </a:r>
            <a:r>
              <a:rPr lang="en-US" sz="1600" kern="0" dirty="0" smtClean="0">
                <a:solidFill>
                  <a:schemeClr val="bg1"/>
                </a:solidFill>
                <a:latin typeface="Arial" pitchFamily="34" charset="0"/>
                <a:cs typeface="Arial" pitchFamily="34" charset="0"/>
              </a:rPr>
              <a:t>information</a:t>
            </a:r>
          </a:p>
          <a:p>
            <a:pPr marL="168275" lvl="0" indent="-168275">
              <a:spcBef>
                <a:spcPts val="1200"/>
              </a:spcBef>
              <a:spcAft>
                <a:spcPts val="0"/>
              </a:spcAft>
              <a:buClr>
                <a:schemeClr val="bg1"/>
              </a:buClr>
              <a:buFontTx/>
              <a:buChar char="•"/>
              <a:defRPr/>
            </a:pPr>
            <a:r>
              <a:rPr lang="en-US" sz="1600" kern="0" dirty="0" smtClean="0">
                <a:solidFill>
                  <a:schemeClr val="bg1"/>
                </a:solidFill>
                <a:latin typeface="Arial" pitchFamily="34" charset="0"/>
                <a:cs typeface="Arial" pitchFamily="34" charset="0"/>
              </a:rPr>
              <a:t>Download service forms</a:t>
            </a:r>
            <a:endParaRPr lang="en-US" sz="1600" kern="0" dirty="0">
              <a:solidFill>
                <a:schemeClr val="bg1"/>
              </a:solidFill>
              <a:latin typeface="Arial" pitchFamily="34" charset="0"/>
              <a:cs typeface="Arial" pitchFamily="34" charset="0"/>
            </a:endParaRPr>
          </a:p>
        </p:txBody>
      </p:sp>
      <p:sp>
        <p:nvSpPr>
          <p:cNvPr id="8"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29</a:t>
            </a:fld>
            <a:endParaRPr lang="en-US"/>
          </a:p>
        </p:txBody>
      </p:sp>
      <p:pic>
        <p:nvPicPr>
          <p:cNvPr id="10" name="Picture 3"/>
          <p:cNvPicPr>
            <a:picLocks noChangeAspect="1" noChangeArrowheads="1"/>
          </p:cNvPicPr>
          <p:nvPr/>
        </p:nvPicPr>
        <p:blipFill rotWithShape="1">
          <a:blip r:embed="rId3"/>
          <a:srcRect l="38468" r="50426" b="98121"/>
          <a:stretch/>
        </p:blipFill>
        <p:spPr bwMode="auto">
          <a:xfrm>
            <a:off x="5850158" y="3210572"/>
            <a:ext cx="433286" cy="72956"/>
          </a:xfrm>
          <a:prstGeom prst="rect">
            <a:avLst/>
          </a:prstGeom>
          <a:noFill/>
          <a:ln w="9525">
            <a:noFill/>
            <a:miter lim="800000"/>
            <a:headEnd/>
            <a:tailEnd/>
          </a:ln>
          <a:effectLst/>
        </p:spPr>
      </p:pic>
      <p:pic>
        <p:nvPicPr>
          <p:cNvPr id="2051" name="Picture 3" descr="C:\Users\aschad\Documents\FSA-HRA\OPT 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4972" y="1796110"/>
            <a:ext cx="3394623" cy="307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5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389"/>
          <a:stretch/>
        </p:blipFill>
        <p:spPr bwMode="auto">
          <a:xfrm>
            <a:off x="457200" y="2219623"/>
            <a:ext cx="8228013" cy="395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Optum Financial Services</a:t>
            </a:r>
            <a:endParaRPr lang="en-US" dirty="0"/>
          </a:p>
        </p:txBody>
      </p:sp>
      <p:sp>
        <p:nvSpPr>
          <p:cNvPr id="3" name="Content Placeholder 2"/>
          <p:cNvSpPr>
            <a:spLocks noGrp="1"/>
          </p:cNvSpPr>
          <p:nvPr>
            <p:ph idx="1"/>
          </p:nvPr>
        </p:nvSpPr>
        <p:spPr>
          <a:xfrm>
            <a:off x="457200" y="960438"/>
            <a:ext cx="4116387" cy="2516187"/>
          </a:xfrm>
        </p:spPr>
        <p:txBody>
          <a:bodyPr/>
          <a:lstStyle/>
          <a:p>
            <a:r>
              <a:rPr lang="en-US" dirty="0" smtClean="0"/>
              <a:t>Optum administers the </a:t>
            </a:r>
            <a:r>
              <a:rPr lang="en-US" dirty="0"/>
              <a:t>f</a:t>
            </a:r>
            <a:r>
              <a:rPr lang="en-US" dirty="0" smtClean="0"/>
              <a:t>lexible </a:t>
            </a:r>
            <a:r>
              <a:rPr lang="en-US" dirty="0"/>
              <a:t>s</a:t>
            </a:r>
            <a:r>
              <a:rPr lang="en-US" dirty="0" smtClean="0"/>
              <a:t>pending </a:t>
            </a:r>
            <a:r>
              <a:rPr lang="en-US" dirty="0"/>
              <a:t>a</a:t>
            </a:r>
            <a:r>
              <a:rPr lang="en-US" dirty="0" smtClean="0"/>
              <a:t>ccount offered by </a:t>
            </a:r>
            <a:r>
              <a:rPr lang="en-US" dirty="0" smtClean="0">
                <a:solidFill>
                  <a:srgbClr val="FF0000"/>
                </a:solidFill>
              </a:rPr>
              <a:t>&lt;company&gt;.</a:t>
            </a:r>
          </a:p>
          <a:p>
            <a:r>
              <a:rPr lang="en-US" dirty="0" smtClean="0"/>
              <a:t>When you enroll, you will receive a welcome letter with information on how </a:t>
            </a:r>
            <a:br>
              <a:rPr lang="en-US" dirty="0" smtClean="0"/>
            </a:br>
            <a:r>
              <a:rPr lang="en-US" dirty="0" smtClean="0"/>
              <a:t>to submit claims and contact us.</a:t>
            </a:r>
          </a:p>
          <a:p>
            <a:r>
              <a:rPr lang="en-US" dirty="0" smtClean="0"/>
              <a:t>Our commitment is to provide you with </a:t>
            </a:r>
            <a:br>
              <a:rPr lang="en-US" dirty="0" smtClean="0"/>
            </a:br>
            <a:r>
              <a:rPr lang="en-US" dirty="0" smtClean="0"/>
              <a:t>the best customer service and help you understand your plan.</a:t>
            </a:r>
            <a:endParaRPr lang="en-US" dirty="0"/>
          </a:p>
        </p:txBody>
      </p:sp>
      <p:sp>
        <p:nvSpPr>
          <p:cNvPr id="6"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3</a:t>
            </a:fld>
            <a:endParaRPr lang="en-US"/>
          </a:p>
        </p:txBody>
      </p:sp>
    </p:spTree>
    <p:extLst>
      <p:ext uri="{BB962C8B-B14F-4D97-AF65-F5344CB8AC3E}">
        <p14:creationId xmlns:p14="http://schemas.microsoft.com/office/powerpoint/2010/main" val="84759141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429368" y="1394118"/>
            <a:ext cx="5628532" cy="4088223"/>
          </a:xfrm>
          <a:prstGeom prst="rect">
            <a:avLst/>
          </a:prstGeom>
          <a:solidFill>
            <a:schemeClr val="accent2"/>
          </a:solidFill>
          <a:ln w="12700">
            <a:noFill/>
            <a:miter lim="800000"/>
            <a:headEnd/>
            <a:tailEnd/>
          </a:ln>
          <a:effectLst>
            <a:outerShdw blurRad="50800" dist="38100" dir="2700000" algn="tl" rotWithShape="0">
              <a:prstClr val="black">
                <a:alpha val="40000"/>
              </a:prstClr>
            </a:outerShdw>
          </a:effectLst>
          <a:extLst/>
        </p:spPr>
        <p:txBody>
          <a:bodyPr lIns="228600" tIns="228600" rIns="228600" bIns="228600" anchor="ctr" anchorCtr="0"/>
          <a:lstStyle/>
          <a:p>
            <a:pPr>
              <a:spcBef>
                <a:spcPts val="600"/>
              </a:spcBef>
              <a:spcAft>
                <a:spcPts val="0"/>
              </a:spcAft>
              <a:buClr>
                <a:srgbClr val="D45D00"/>
              </a:buClr>
              <a:buNone/>
              <a:defRPr/>
            </a:pPr>
            <a:r>
              <a:rPr lang="en-US" b="1" dirty="0" smtClean="0">
                <a:solidFill>
                  <a:schemeClr val="bg1"/>
                </a:solidFill>
              </a:rPr>
              <a:t>Health Advantage </a:t>
            </a:r>
            <a:r>
              <a:rPr lang="en-US" b="1" dirty="0">
                <a:solidFill>
                  <a:schemeClr val="bg1"/>
                </a:solidFill>
              </a:rPr>
              <a:t>m</a:t>
            </a:r>
            <a:r>
              <a:rPr lang="en-US" b="1" dirty="0" smtClean="0">
                <a:solidFill>
                  <a:schemeClr val="bg1"/>
                </a:solidFill>
              </a:rPr>
              <a:t>obile app by Optum</a:t>
            </a:r>
          </a:p>
          <a:p>
            <a:pPr>
              <a:spcBef>
                <a:spcPts val="600"/>
              </a:spcBef>
              <a:spcAft>
                <a:spcPts val="0"/>
              </a:spcAft>
              <a:buClr>
                <a:srgbClr val="D45D00"/>
              </a:buClr>
              <a:buNone/>
              <a:defRPr/>
            </a:pPr>
            <a:endParaRPr lang="en-US" sz="1600" b="1" kern="0" dirty="0" smtClean="0">
              <a:solidFill>
                <a:schemeClr val="bg1"/>
              </a:solidFill>
              <a:cs typeface="Arial" pitchFamily="34" charset="0"/>
            </a:endParaRPr>
          </a:p>
          <a:p>
            <a:pPr marL="168275" indent="-168275">
              <a:spcBef>
                <a:spcPts val="600"/>
              </a:spcBef>
              <a:spcAft>
                <a:spcPts val="0"/>
              </a:spcAft>
              <a:buClr>
                <a:schemeClr val="bg1"/>
              </a:buClr>
              <a:defRPr/>
            </a:pPr>
            <a:r>
              <a:rPr lang="en-US" sz="1600" kern="0" dirty="0" smtClean="0">
                <a:solidFill>
                  <a:schemeClr val="tx2"/>
                </a:solidFill>
                <a:cs typeface="Arial" pitchFamily="34" charset="0"/>
              </a:rPr>
              <a:t>Submit claims for reimbursement</a:t>
            </a:r>
            <a:endParaRPr lang="en-US" sz="1600" kern="0" dirty="0">
              <a:solidFill>
                <a:schemeClr val="tx2"/>
              </a:solidFill>
              <a:cs typeface="Arial" pitchFamily="34" charset="0"/>
            </a:endParaRPr>
          </a:p>
          <a:p>
            <a:pPr marL="168275" indent="-168275">
              <a:spcBef>
                <a:spcPts val="600"/>
              </a:spcBef>
              <a:spcAft>
                <a:spcPts val="0"/>
              </a:spcAft>
              <a:buClr>
                <a:schemeClr val="bg1"/>
              </a:buClr>
              <a:defRPr/>
            </a:pPr>
            <a:r>
              <a:rPr lang="en-US" sz="1600" kern="0" dirty="0" smtClean="0">
                <a:solidFill>
                  <a:schemeClr val="tx2"/>
                </a:solidFill>
                <a:cs typeface="Arial" pitchFamily="34" charset="0"/>
              </a:rPr>
              <a:t>Access account details including balances, transaction history, and claim status information</a:t>
            </a:r>
          </a:p>
          <a:p>
            <a:pPr marL="168275" indent="-168275">
              <a:spcBef>
                <a:spcPts val="600"/>
              </a:spcBef>
              <a:spcAft>
                <a:spcPts val="0"/>
              </a:spcAft>
              <a:buClr>
                <a:schemeClr val="bg1"/>
              </a:buClr>
              <a:defRPr/>
            </a:pPr>
            <a:r>
              <a:rPr lang="en-US" sz="1600" kern="0" dirty="0" smtClean="0">
                <a:solidFill>
                  <a:schemeClr val="tx2"/>
                </a:solidFill>
                <a:cs typeface="Arial" pitchFamily="34" charset="0"/>
              </a:rPr>
              <a:t>Take a picture of your receipt and submit for a new or existing claim</a:t>
            </a:r>
            <a:endParaRPr lang="en-US" sz="1600" kern="0" dirty="0">
              <a:solidFill>
                <a:schemeClr val="tx2"/>
              </a:solidFill>
              <a:cs typeface="Arial" pitchFamily="34" charset="0"/>
            </a:endParaRPr>
          </a:p>
          <a:p>
            <a:pPr marL="168275" indent="-168275">
              <a:spcBef>
                <a:spcPts val="600"/>
              </a:spcBef>
              <a:spcAft>
                <a:spcPts val="0"/>
              </a:spcAft>
              <a:buClr>
                <a:schemeClr val="bg1"/>
              </a:buClr>
              <a:defRPr/>
            </a:pPr>
            <a:r>
              <a:rPr lang="en-US" sz="1600" kern="0" dirty="0">
                <a:solidFill>
                  <a:schemeClr val="tx2"/>
                </a:solidFill>
                <a:cs typeface="Arial" pitchFamily="34" charset="0"/>
              </a:rPr>
              <a:t>Receive text alerts</a:t>
            </a:r>
          </a:p>
          <a:p>
            <a:pPr marL="168275" indent="-168275">
              <a:spcBef>
                <a:spcPts val="600"/>
              </a:spcBef>
              <a:spcAft>
                <a:spcPts val="0"/>
              </a:spcAft>
              <a:buClr>
                <a:schemeClr val="bg1"/>
              </a:buClr>
              <a:defRPr/>
            </a:pPr>
            <a:r>
              <a:rPr lang="en-US" sz="1600" kern="0" dirty="0" smtClean="0">
                <a:solidFill>
                  <a:schemeClr val="tx2"/>
                </a:solidFill>
                <a:cs typeface="Arial" pitchFamily="34" charset="0"/>
              </a:rPr>
              <a:t>Report a lost or stolen card</a:t>
            </a:r>
          </a:p>
          <a:p>
            <a:pPr>
              <a:spcBef>
                <a:spcPts val="1800"/>
              </a:spcBef>
              <a:spcAft>
                <a:spcPts val="0"/>
              </a:spcAft>
              <a:buClr>
                <a:schemeClr val="bg1"/>
              </a:buClr>
              <a:buNone/>
              <a:defRPr/>
            </a:pPr>
            <a:r>
              <a:rPr lang="en-US" sz="1600" b="1" dirty="0" smtClean="0">
                <a:solidFill>
                  <a:schemeClr val="bg1"/>
                </a:solidFill>
              </a:rPr>
              <a:t>Download the mobile app directly from iTunes and Google Play stores or</a:t>
            </a:r>
            <a:r>
              <a:rPr lang="en-US" sz="1600" b="1" dirty="0">
                <a:solidFill>
                  <a:schemeClr val="bg1"/>
                </a:solidFill>
              </a:rPr>
              <a:t> </a:t>
            </a:r>
            <a:r>
              <a:rPr lang="en-US" sz="1600" b="1" dirty="0" smtClean="0">
                <a:solidFill>
                  <a:schemeClr val="bg1"/>
                </a:solidFill>
              </a:rPr>
              <a:t>login to optumhealthfinancial.com </a:t>
            </a:r>
            <a:r>
              <a:rPr lang="en-US" sz="1600" dirty="0" smtClean="0">
                <a:solidFill>
                  <a:schemeClr val="bg1"/>
                </a:solidFill>
              </a:rPr>
              <a:t/>
            </a:r>
            <a:br>
              <a:rPr lang="en-US" sz="1600" dirty="0" smtClean="0">
                <a:solidFill>
                  <a:schemeClr val="bg1"/>
                </a:solidFill>
              </a:rPr>
            </a:br>
            <a:endParaRPr lang="en-US" sz="1600" b="1" dirty="0" smtClean="0">
              <a:solidFill>
                <a:schemeClr val="bg1"/>
              </a:solidFill>
            </a:endParaRPr>
          </a:p>
        </p:txBody>
      </p:sp>
      <p:sp>
        <p:nvSpPr>
          <p:cNvPr id="2" name="Title 1"/>
          <p:cNvSpPr>
            <a:spLocks noGrp="1"/>
          </p:cNvSpPr>
          <p:nvPr>
            <p:ph type="title"/>
          </p:nvPr>
        </p:nvSpPr>
        <p:spPr/>
        <p:txBody>
          <a:bodyPr/>
          <a:lstStyle/>
          <a:p>
            <a:r>
              <a:rPr lang="en-US" dirty="0" smtClean="0"/>
              <a:t>Your account is at your </a:t>
            </a:r>
            <a:r>
              <a:rPr lang="en-US" dirty="0" smtClean="0">
                <a:solidFill>
                  <a:schemeClr val="tx2"/>
                </a:solidFill>
              </a:rPr>
              <a:t>fingertips</a:t>
            </a:r>
            <a:endParaRPr lang="en-US" dirty="0">
              <a:solidFill>
                <a:schemeClr val="tx2"/>
              </a:solidFill>
            </a:endParaRPr>
          </a:p>
        </p:txBody>
      </p:sp>
      <p:sp>
        <p:nvSpPr>
          <p:cNvPr id="10"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30</a:t>
            </a:fld>
            <a:endParaRPr lang="en-US"/>
          </a:p>
        </p:txBody>
      </p:sp>
      <p:pic>
        <p:nvPicPr>
          <p:cNvPr id="3074" name="Picture 2" descr="C:\Users\aschad\Documents\Mobile App\Optum_HA_1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1077" y="1174958"/>
            <a:ext cx="590719" cy="5907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chad\Pictures\Mobile App\5_iPhone_Home-iOS7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1077" y="1992399"/>
            <a:ext cx="1977369" cy="3509830"/>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92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Limited-purpose FSA plans	</a:t>
            </a:r>
            <a:endParaRPr lang="en-US" dirty="0"/>
          </a:p>
        </p:txBody>
      </p:sp>
      <p:sp>
        <p:nvSpPr>
          <p:cNvPr id="6"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31</a:t>
            </a:fld>
            <a:endParaRPr lang="en-US"/>
          </a:p>
        </p:txBody>
      </p:sp>
      <p:sp>
        <p:nvSpPr>
          <p:cNvPr id="8" name="Rectangle 7"/>
          <p:cNvSpPr/>
          <p:nvPr/>
        </p:nvSpPr>
        <p:spPr bwMode="auto">
          <a:xfrm>
            <a:off x="5514975" y="960120"/>
            <a:ext cx="3170238" cy="5212080"/>
          </a:xfrm>
          <a:prstGeom prst="rect">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28600" tIns="45720" rIns="182880" bIns="45720" numCol="1" rtlCol="0" anchor="ctr" anchorCtr="0" compatLnSpc="1">
            <a:prstTxWarp prst="textNoShape">
              <a:avLst/>
            </a:prstTxWarp>
          </a:bodyPr>
          <a:lstStyle/>
          <a:p>
            <a:pPr marL="168275" lvl="1" indent="-168275" eaLnBrk="0" hangingPunct="0">
              <a:spcBef>
                <a:spcPts val="1200"/>
              </a:spcBef>
              <a:spcAft>
                <a:spcPct val="0"/>
              </a:spcAft>
              <a:buClr>
                <a:schemeClr val="bg1"/>
              </a:buClr>
            </a:pPr>
            <a:r>
              <a:rPr lang="en-US" sz="1600" dirty="0">
                <a:solidFill>
                  <a:schemeClr val="bg1"/>
                </a:solidFill>
                <a:latin typeface="+mn-lt"/>
                <a:ea typeface="+mn-ea"/>
                <a:cs typeface="+mn-cs"/>
              </a:rPr>
              <a:t>Funds are available for eligible dental and vision expenses </a:t>
            </a:r>
            <a:r>
              <a:rPr lang="en-US" sz="1600" dirty="0" smtClean="0">
                <a:solidFill>
                  <a:schemeClr val="bg1"/>
                </a:solidFill>
                <a:latin typeface="+mn-lt"/>
                <a:ea typeface="+mn-ea"/>
                <a:cs typeface="+mn-cs"/>
              </a:rPr>
              <a:t>only </a:t>
            </a:r>
            <a:endParaRPr lang="en-US" sz="1600" dirty="0">
              <a:solidFill>
                <a:schemeClr val="bg1"/>
              </a:solidFill>
              <a:latin typeface="+mn-lt"/>
              <a:ea typeface="+mn-ea"/>
              <a:cs typeface="+mn-cs"/>
            </a:endParaRPr>
          </a:p>
          <a:p>
            <a:pPr marL="168275" lvl="1" indent="-168275" eaLnBrk="0" hangingPunct="0">
              <a:spcBef>
                <a:spcPts val="1200"/>
              </a:spcBef>
              <a:spcAft>
                <a:spcPct val="0"/>
              </a:spcAft>
              <a:buClr>
                <a:schemeClr val="bg1"/>
              </a:buClr>
            </a:pPr>
            <a:r>
              <a:rPr lang="en-US" sz="1600" dirty="0">
                <a:solidFill>
                  <a:schemeClr val="bg1"/>
                </a:solidFill>
                <a:latin typeface="+mn-lt"/>
                <a:ea typeface="+mn-ea"/>
                <a:cs typeface="+mn-cs"/>
              </a:rPr>
              <a:t>Funds are available at the </a:t>
            </a:r>
            <a:r>
              <a:rPr lang="en-US" sz="1600" dirty="0" smtClean="0">
                <a:solidFill>
                  <a:schemeClr val="bg1"/>
                </a:solidFill>
                <a:latin typeface="+mn-lt"/>
                <a:ea typeface="+mn-ea"/>
                <a:cs typeface="+mn-cs"/>
              </a:rPr>
              <a:t/>
            </a:r>
            <a:br>
              <a:rPr lang="en-US" sz="1600" dirty="0" smtClean="0">
                <a:solidFill>
                  <a:schemeClr val="bg1"/>
                </a:solidFill>
                <a:latin typeface="+mn-lt"/>
                <a:ea typeface="+mn-ea"/>
                <a:cs typeface="+mn-cs"/>
              </a:rPr>
            </a:br>
            <a:r>
              <a:rPr lang="en-US" sz="1600" dirty="0" smtClean="0">
                <a:solidFill>
                  <a:schemeClr val="bg1"/>
                </a:solidFill>
                <a:latin typeface="+mn-lt"/>
                <a:ea typeface="+mn-ea"/>
                <a:cs typeface="+mn-cs"/>
              </a:rPr>
              <a:t>start </a:t>
            </a:r>
            <a:r>
              <a:rPr lang="en-US" sz="1600" dirty="0">
                <a:solidFill>
                  <a:schemeClr val="bg1"/>
                </a:solidFill>
                <a:latin typeface="+mn-lt"/>
                <a:ea typeface="+mn-ea"/>
                <a:cs typeface="+mn-cs"/>
              </a:rPr>
              <a:t>of the plan </a:t>
            </a:r>
            <a:r>
              <a:rPr lang="en-US" sz="1600" dirty="0" smtClean="0">
                <a:solidFill>
                  <a:schemeClr val="bg1"/>
                </a:solidFill>
                <a:latin typeface="+mn-lt"/>
                <a:ea typeface="+mn-ea"/>
                <a:cs typeface="+mn-cs"/>
              </a:rPr>
              <a:t>year</a:t>
            </a:r>
            <a:endParaRPr lang="en-US" sz="1600" dirty="0">
              <a:solidFill>
                <a:schemeClr val="bg1"/>
              </a:solidFill>
              <a:latin typeface="+mn-lt"/>
              <a:ea typeface="+mn-ea"/>
              <a:cs typeface="+mn-cs"/>
            </a:endParaRPr>
          </a:p>
          <a:p>
            <a:pPr marL="168275" lvl="1" indent="-168275" eaLnBrk="0" hangingPunct="0">
              <a:spcBef>
                <a:spcPts val="1200"/>
              </a:spcBef>
              <a:spcAft>
                <a:spcPct val="0"/>
              </a:spcAft>
              <a:buClr>
                <a:schemeClr val="bg1"/>
              </a:buClr>
            </a:pPr>
            <a:r>
              <a:rPr lang="en-US" sz="1600" dirty="0">
                <a:solidFill>
                  <a:schemeClr val="bg1"/>
                </a:solidFill>
                <a:latin typeface="+mn-lt"/>
                <a:ea typeface="+mn-ea"/>
                <a:cs typeface="+mn-cs"/>
              </a:rPr>
              <a:t>You can change your </a:t>
            </a:r>
            <a:r>
              <a:rPr lang="en-US" sz="1600" dirty="0" smtClean="0">
                <a:solidFill>
                  <a:schemeClr val="bg1"/>
                </a:solidFill>
                <a:latin typeface="+mn-lt"/>
                <a:ea typeface="+mn-ea"/>
                <a:cs typeface="+mn-cs"/>
              </a:rPr>
              <a:t/>
            </a:r>
            <a:br>
              <a:rPr lang="en-US" sz="1600" dirty="0" smtClean="0">
                <a:solidFill>
                  <a:schemeClr val="bg1"/>
                </a:solidFill>
                <a:latin typeface="+mn-lt"/>
                <a:ea typeface="+mn-ea"/>
                <a:cs typeface="+mn-cs"/>
              </a:rPr>
            </a:br>
            <a:r>
              <a:rPr lang="en-US" sz="1600" dirty="0" smtClean="0">
                <a:solidFill>
                  <a:schemeClr val="bg1"/>
                </a:solidFill>
                <a:latin typeface="+mn-lt"/>
                <a:ea typeface="+mn-ea"/>
                <a:cs typeface="+mn-cs"/>
              </a:rPr>
              <a:t>contribution </a:t>
            </a:r>
            <a:r>
              <a:rPr lang="en-US" sz="1600" dirty="0">
                <a:solidFill>
                  <a:schemeClr val="bg1"/>
                </a:solidFill>
                <a:latin typeface="+mn-lt"/>
                <a:ea typeface="+mn-ea"/>
                <a:cs typeface="+mn-cs"/>
              </a:rPr>
              <a:t>amount </a:t>
            </a:r>
            <a:r>
              <a:rPr lang="en-US" sz="1600" i="1" dirty="0">
                <a:solidFill>
                  <a:schemeClr val="bg1"/>
                </a:solidFill>
                <a:latin typeface="+mn-lt"/>
                <a:ea typeface="+mn-ea"/>
                <a:cs typeface="+mn-cs"/>
              </a:rPr>
              <a:t>only</a:t>
            </a:r>
            <a:r>
              <a:rPr lang="en-US" sz="1600" dirty="0">
                <a:solidFill>
                  <a:schemeClr val="bg1"/>
                </a:solidFill>
                <a:latin typeface="+mn-lt"/>
                <a:ea typeface="+mn-ea"/>
                <a:cs typeface="+mn-cs"/>
              </a:rPr>
              <a:t> </a:t>
            </a:r>
            <a:r>
              <a:rPr lang="en-US" sz="1600" dirty="0" smtClean="0">
                <a:solidFill>
                  <a:schemeClr val="bg1"/>
                </a:solidFill>
                <a:latin typeface="+mn-lt"/>
                <a:ea typeface="+mn-ea"/>
                <a:cs typeface="+mn-cs"/>
              </a:rPr>
              <a:t/>
            </a:r>
            <a:br>
              <a:rPr lang="en-US" sz="1600" dirty="0" smtClean="0">
                <a:solidFill>
                  <a:schemeClr val="bg1"/>
                </a:solidFill>
                <a:latin typeface="+mn-lt"/>
                <a:ea typeface="+mn-ea"/>
                <a:cs typeface="+mn-cs"/>
              </a:rPr>
            </a:br>
            <a:r>
              <a:rPr lang="en-US" sz="1600" dirty="0" smtClean="0">
                <a:solidFill>
                  <a:schemeClr val="bg1"/>
                </a:solidFill>
                <a:latin typeface="+mn-lt"/>
                <a:ea typeface="+mn-ea"/>
                <a:cs typeface="+mn-cs"/>
              </a:rPr>
              <a:t>if you </a:t>
            </a:r>
            <a:r>
              <a:rPr lang="en-US" sz="1600" dirty="0">
                <a:solidFill>
                  <a:schemeClr val="bg1"/>
                </a:solidFill>
                <a:latin typeface="+mn-lt"/>
                <a:ea typeface="+mn-ea"/>
                <a:cs typeface="+mn-cs"/>
              </a:rPr>
              <a:t>have a qualifying </a:t>
            </a:r>
            <a:r>
              <a:rPr lang="en-US" sz="1600" dirty="0" smtClean="0">
                <a:solidFill>
                  <a:schemeClr val="bg1"/>
                </a:solidFill>
                <a:latin typeface="+mn-lt"/>
                <a:ea typeface="+mn-ea"/>
                <a:cs typeface="+mn-cs"/>
              </a:rPr>
              <a:t>event</a:t>
            </a:r>
            <a:endParaRPr lang="en-US" sz="1600" dirty="0">
              <a:solidFill>
                <a:schemeClr val="bg1"/>
              </a:solidFill>
              <a:latin typeface="+mn-lt"/>
              <a:ea typeface="+mn-ea"/>
              <a:cs typeface="+mn-cs"/>
            </a:endParaRPr>
          </a:p>
          <a:p>
            <a:pPr marL="168275" lvl="1" indent="-168275" eaLnBrk="0" hangingPunct="0">
              <a:spcBef>
                <a:spcPts val="1200"/>
              </a:spcBef>
              <a:spcAft>
                <a:spcPct val="0"/>
              </a:spcAft>
              <a:buClr>
                <a:schemeClr val="bg1"/>
              </a:buClr>
            </a:pPr>
            <a:r>
              <a:rPr lang="en-US" sz="1600" dirty="0" smtClean="0">
                <a:solidFill>
                  <a:schemeClr val="bg1"/>
                </a:solidFill>
                <a:latin typeface="+mn-lt"/>
                <a:ea typeface="+mn-ea"/>
                <a:cs typeface="+mn-cs"/>
              </a:rPr>
              <a:t>You may lose unused funds </a:t>
            </a:r>
            <a:br>
              <a:rPr lang="en-US" sz="1600" dirty="0" smtClean="0">
                <a:solidFill>
                  <a:schemeClr val="bg1"/>
                </a:solidFill>
                <a:latin typeface="+mn-lt"/>
                <a:ea typeface="+mn-ea"/>
                <a:cs typeface="+mn-cs"/>
              </a:rPr>
            </a:br>
            <a:r>
              <a:rPr lang="en-US" sz="1600" dirty="0" smtClean="0">
                <a:solidFill>
                  <a:schemeClr val="bg1"/>
                </a:solidFill>
                <a:latin typeface="+mn-lt"/>
                <a:ea typeface="+mn-ea"/>
                <a:cs typeface="+mn-cs"/>
              </a:rPr>
              <a:t>in your Health Advantage FSA at the end of </a:t>
            </a:r>
            <a:br>
              <a:rPr lang="en-US" sz="1600" dirty="0" smtClean="0">
                <a:solidFill>
                  <a:schemeClr val="bg1"/>
                </a:solidFill>
                <a:latin typeface="+mn-lt"/>
                <a:ea typeface="+mn-ea"/>
                <a:cs typeface="+mn-cs"/>
              </a:rPr>
            </a:br>
            <a:r>
              <a:rPr lang="en-US" sz="1600" dirty="0" smtClean="0">
                <a:solidFill>
                  <a:schemeClr val="bg1"/>
                </a:solidFill>
                <a:latin typeface="+mn-lt"/>
                <a:ea typeface="+mn-ea"/>
                <a:cs typeface="+mn-cs"/>
              </a:rPr>
              <a:t>the plan year. </a:t>
            </a:r>
            <a:r>
              <a:rPr lang="en-US" sz="1600" dirty="0">
                <a:solidFill>
                  <a:schemeClr val="bg1"/>
                </a:solidFill>
                <a:latin typeface="+mn-lt"/>
                <a:ea typeface="+mn-ea"/>
                <a:cs typeface="+mn-cs"/>
              </a:rPr>
              <a:t> </a:t>
            </a:r>
            <a:r>
              <a:rPr lang="en-US" sz="1600" dirty="0" smtClean="0">
                <a:solidFill>
                  <a:schemeClr val="bg1"/>
                </a:solidFill>
                <a:latin typeface="+mn-lt"/>
                <a:ea typeface="+mn-ea"/>
                <a:cs typeface="+mn-cs"/>
              </a:rPr>
              <a:t>Refer to your plan documents for details.</a:t>
            </a:r>
            <a:endParaRPr lang="en-US" sz="1600" dirty="0">
              <a:solidFill>
                <a:schemeClr val="bg1"/>
              </a:solidFill>
              <a:latin typeface="+mn-lt"/>
              <a:ea typeface="+mn-ea"/>
              <a:cs typeface="+mn-cs"/>
            </a:endParaRPr>
          </a:p>
        </p:txBody>
      </p:sp>
      <p:sp>
        <p:nvSpPr>
          <p:cNvPr id="9" name="Rectangle 8"/>
          <p:cNvSpPr/>
          <p:nvPr/>
        </p:nvSpPr>
        <p:spPr bwMode="auto">
          <a:xfrm>
            <a:off x="457198" y="1085850"/>
            <a:ext cx="4471989" cy="4162425"/>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Aft>
                <a:spcPts val="0"/>
              </a:spcAft>
              <a:buNone/>
            </a:pPr>
            <a:r>
              <a:rPr lang="en-US" sz="1600" dirty="0"/>
              <a:t>If you are enrolled in a health savings account (</a:t>
            </a:r>
            <a:r>
              <a:rPr lang="en-US" sz="1600" dirty="0" smtClean="0"/>
              <a:t>HSA) you might be </a:t>
            </a:r>
            <a:r>
              <a:rPr lang="en-US" sz="1600" dirty="0"/>
              <a:t>eligible to enroll in your employer’s limited-purpose flexible spending account (FSA) to pay for dental </a:t>
            </a:r>
            <a:r>
              <a:rPr lang="en-US" sz="1600" dirty="0" smtClean="0"/>
              <a:t>and </a:t>
            </a:r>
            <a:r>
              <a:rPr lang="en-US" sz="1600" dirty="0"/>
              <a:t>vision </a:t>
            </a:r>
            <a:r>
              <a:rPr lang="en-US" sz="1600" dirty="0" smtClean="0"/>
              <a:t>care.</a:t>
            </a:r>
          </a:p>
          <a:p>
            <a:pPr>
              <a:spcAft>
                <a:spcPts val="0"/>
              </a:spcAft>
              <a:buNone/>
            </a:pPr>
            <a:endParaRPr lang="en-US" sz="1600" dirty="0" smtClean="0"/>
          </a:p>
          <a:p>
            <a:pPr>
              <a:spcAft>
                <a:spcPts val="0"/>
              </a:spcAft>
              <a:buNone/>
            </a:pPr>
            <a:endParaRPr lang="en-US" sz="1600" dirty="0" smtClean="0"/>
          </a:p>
          <a:p>
            <a:pPr marL="168275" lvl="1" indent="-168275" eaLnBrk="0" hangingPunct="0">
              <a:spcBef>
                <a:spcPts val="1200"/>
              </a:spcBef>
              <a:spcAft>
                <a:spcPct val="0"/>
              </a:spcAft>
              <a:buClr>
                <a:schemeClr val="bg2"/>
              </a:buClr>
            </a:pPr>
            <a:r>
              <a:rPr lang="en-US" sz="1600" dirty="0" smtClean="0">
                <a:latin typeface="+mn-lt"/>
                <a:ea typeface="+mn-ea"/>
                <a:cs typeface="+mn-cs"/>
              </a:rPr>
              <a:t>It works just like a regular FSA, the amount </a:t>
            </a:r>
            <a:r>
              <a:rPr lang="en-US" sz="1600" dirty="0">
                <a:latin typeface="+mn-lt"/>
                <a:ea typeface="+mn-ea"/>
                <a:cs typeface="+mn-cs"/>
              </a:rPr>
              <a:t>is deducted from your paycheck over the </a:t>
            </a:r>
            <a:r>
              <a:rPr lang="en-US" sz="1600" dirty="0" smtClean="0">
                <a:latin typeface="+mn-lt"/>
                <a:ea typeface="+mn-ea"/>
                <a:cs typeface="+mn-cs"/>
              </a:rPr>
              <a:t>current year</a:t>
            </a:r>
            <a:r>
              <a:rPr lang="en-US" sz="1600" dirty="0">
                <a:latin typeface="+mn-lt"/>
                <a:ea typeface="+mn-ea"/>
                <a:cs typeface="+mn-cs"/>
              </a:rPr>
              <a:t>, before </a:t>
            </a:r>
            <a:r>
              <a:rPr lang="en-US" sz="1600" dirty="0" smtClean="0">
                <a:latin typeface="+mn-lt"/>
                <a:ea typeface="+mn-ea"/>
                <a:cs typeface="+mn-cs"/>
              </a:rPr>
              <a:t>taxes and your annual election is available on the first day of the plan year. </a:t>
            </a:r>
          </a:p>
          <a:p>
            <a:pPr marL="168275" lvl="1" indent="-168275" eaLnBrk="0" hangingPunct="0">
              <a:spcBef>
                <a:spcPts val="1200"/>
              </a:spcBef>
              <a:spcAft>
                <a:spcPct val="0"/>
              </a:spcAft>
              <a:buClr>
                <a:schemeClr val="bg2"/>
              </a:buClr>
            </a:pPr>
            <a:r>
              <a:rPr lang="en-US" sz="1600" dirty="0" smtClean="0">
                <a:latin typeface="+mn-lt"/>
                <a:ea typeface="+mn-ea"/>
                <a:cs typeface="+mn-cs"/>
              </a:rPr>
              <a:t>Your plan allows you to elect up to</a:t>
            </a:r>
            <a:r>
              <a:rPr lang="en-US" sz="1600" dirty="0">
                <a:solidFill>
                  <a:srgbClr val="FF0000"/>
                </a:solidFill>
              </a:rPr>
              <a:t> &lt;$0.00&gt;</a:t>
            </a:r>
            <a:r>
              <a:rPr lang="en-US" sz="1600" dirty="0" smtClean="0">
                <a:latin typeface="+mn-lt"/>
                <a:ea typeface="+mn-ea"/>
                <a:cs typeface="+mn-cs"/>
              </a:rPr>
              <a:t> each plan year.</a:t>
            </a:r>
            <a:endParaRPr lang="en-US" sz="1600" i="1" dirty="0" smtClean="0">
              <a:latin typeface="+mn-lt"/>
              <a:ea typeface="+mn-ea"/>
              <a:cs typeface="+mn-cs"/>
            </a:endParaRPr>
          </a:p>
        </p:txBody>
      </p:sp>
    </p:spTree>
    <p:extLst>
      <p:ext uri="{BB962C8B-B14F-4D97-AF65-F5344CB8AC3E}">
        <p14:creationId xmlns:p14="http://schemas.microsoft.com/office/powerpoint/2010/main" val="83328552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2"/>
          <p:cNvSpPr>
            <a:spLocks noGrp="1" noChangeArrowheads="1"/>
          </p:cNvSpPr>
          <p:nvPr>
            <p:ph type="title"/>
          </p:nvPr>
        </p:nvSpPr>
        <p:spPr/>
        <p:txBody>
          <a:bodyPr/>
          <a:lstStyle/>
          <a:p>
            <a:r>
              <a:rPr lang="en-US" dirty="0" smtClean="0"/>
              <a:t>Health Advantage FSA reminders</a:t>
            </a:r>
          </a:p>
        </p:txBody>
      </p:sp>
      <p:sp>
        <p:nvSpPr>
          <p:cNvPr id="625666" name="Rectangle 3"/>
          <p:cNvSpPr>
            <a:spLocks noGrp="1" noChangeArrowheads="1"/>
          </p:cNvSpPr>
          <p:nvPr>
            <p:ph idx="1"/>
          </p:nvPr>
        </p:nvSpPr>
        <p:spPr>
          <a:xfrm>
            <a:off x="457201" y="960438"/>
            <a:ext cx="8228012" cy="5210175"/>
          </a:xfrm>
        </p:spPr>
        <p:txBody>
          <a:bodyPr/>
          <a:lstStyle/>
          <a:p>
            <a:pPr marL="0" indent="0">
              <a:spcBef>
                <a:spcPts val="1800"/>
              </a:spcBef>
              <a:buNone/>
            </a:pPr>
            <a:r>
              <a:rPr lang="en-US" dirty="0" smtClean="0">
                <a:solidFill>
                  <a:schemeClr val="accent1"/>
                </a:solidFill>
              </a:rPr>
              <a:t>Health care plan: </a:t>
            </a:r>
            <a:r>
              <a:rPr lang="en-US" dirty="0" smtClean="0"/>
              <a:t>Minimum: </a:t>
            </a:r>
            <a:r>
              <a:rPr lang="en-US" dirty="0" smtClean="0">
                <a:solidFill>
                  <a:srgbClr val="FF0000"/>
                </a:solidFill>
              </a:rPr>
              <a:t>$&lt;insert</a:t>
            </a:r>
            <a:r>
              <a:rPr lang="en-US" dirty="0">
                <a:solidFill>
                  <a:srgbClr val="FF0000"/>
                </a:solidFill>
              </a:rPr>
              <a:t>&gt;</a:t>
            </a:r>
            <a:r>
              <a:rPr lang="en-US" dirty="0" smtClean="0">
                <a:solidFill>
                  <a:srgbClr val="FF0000"/>
                </a:solidFill>
              </a:rPr>
              <a:t>  </a:t>
            </a:r>
            <a:r>
              <a:rPr lang="en-US" dirty="0" smtClean="0"/>
              <a:t>|  Maximum: </a:t>
            </a:r>
            <a:r>
              <a:rPr lang="en-US" dirty="0" smtClean="0">
                <a:solidFill>
                  <a:srgbClr val="FF0000"/>
                </a:solidFill>
              </a:rPr>
              <a:t>$&lt;insert</a:t>
            </a:r>
            <a:r>
              <a:rPr lang="en-US" dirty="0">
                <a:solidFill>
                  <a:srgbClr val="FF0000"/>
                </a:solidFill>
              </a:rPr>
              <a:t>&gt;</a:t>
            </a:r>
            <a:endParaRPr lang="en-US" dirty="0" smtClean="0">
              <a:solidFill>
                <a:srgbClr val="FF0000"/>
              </a:solidFill>
            </a:endParaRPr>
          </a:p>
          <a:p>
            <a:pPr marL="0" indent="0">
              <a:spcBef>
                <a:spcPts val="1800"/>
              </a:spcBef>
              <a:buNone/>
            </a:pPr>
            <a:r>
              <a:rPr lang="en-US" dirty="0" smtClean="0">
                <a:solidFill>
                  <a:schemeClr val="accent1"/>
                </a:solidFill>
              </a:rPr>
              <a:t>Dependent care: </a:t>
            </a:r>
            <a:r>
              <a:rPr lang="en-US" dirty="0" smtClean="0"/>
              <a:t>Minimum: $0  |  Maximum: $5,000</a:t>
            </a:r>
          </a:p>
          <a:p>
            <a:pPr marL="0" indent="0">
              <a:spcBef>
                <a:spcPts val="1800"/>
              </a:spcBef>
              <a:buNone/>
            </a:pPr>
            <a:r>
              <a:rPr lang="en-US" dirty="0" smtClean="0">
                <a:solidFill>
                  <a:schemeClr val="accent1"/>
                </a:solidFill>
              </a:rPr>
              <a:t>Plan year: </a:t>
            </a:r>
            <a:r>
              <a:rPr lang="en-US" dirty="0">
                <a:solidFill>
                  <a:srgbClr val="FF0000"/>
                </a:solidFill>
              </a:rPr>
              <a:t>&lt;</a:t>
            </a:r>
            <a:r>
              <a:rPr lang="en-US" dirty="0" smtClean="0">
                <a:solidFill>
                  <a:srgbClr val="FF0000"/>
                </a:solidFill>
              </a:rPr>
              <a:t>insert date&gt; </a:t>
            </a:r>
            <a:r>
              <a:rPr lang="en-US" dirty="0" smtClean="0"/>
              <a:t>through </a:t>
            </a:r>
            <a:r>
              <a:rPr lang="en-US" dirty="0" smtClean="0">
                <a:solidFill>
                  <a:srgbClr val="FF0000"/>
                </a:solidFill>
              </a:rPr>
              <a:t>&lt;insert date&gt;</a:t>
            </a:r>
          </a:p>
          <a:p>
            <a:pPr marL="0" indent="0">
              <a:spcBef>
                <a:spcPts val="1800"/>
              </a:spcBef>
              <a:buNone/>
            </a:pPr>
            <a:r>
              <a:rPr lang="en-US" dirty="0" smtClean="0">
                <a:solidFill>
                  <a:srgbClr val="FF0000"/>
                </a:solidFill>
              </a:rPr>
              <a:t>Grace period: &lt;variable&gt; from the end of the plan year to incur expenses in </a:t>
            </a:r>
            <a:r>
              <a:rPr lang="en-US" dirty="0">
                <a:solidFill>
                  <a:srgbClr val="FF0000"/>
                </a:solidFill>
              </a:rPr>
              <a:t>your &lt;Health FSA or </a:t>
            </a:r>
            <a:r>
              <a:rPr lang="en-US" dirty="0" smtClean="0">
                <a:solidFill>
                  <a:srgbClr val="FF0000"/>
                </a:solidFill>
              </a:rPr>
              <a:t>dependent </a:t>
            </a:r>
            <a:r>
              <a:rPr lang="en-US" dirty="0">
                <a:solidFill>
                  <a:srgbClr val="FF0000"/>
                </a:solidFill>
              </a:rPr>
              <a:t>care FSA&gt; </a:t>
            </a:r>
            <a:endParaRPr lang="en-US" dirty="0" smtClean="0">
              <a:solidFill>
                <a:srgbClr val="FF0000"/>
              </a:solidFill>
            </a:endParaRPr>
          </a:p>
          <a:p>
            <a:pPr marL="0" indent="0">
              <a:spcBef>
                <a:spcPts val="1800"/>
              </a:spcBef>
              <a:buNone/>
            </a:pPr>
            <a:r>
              <a:rPr lang="en-US" dirty="0" smtClean="0">
                <a:solidFill>
                  <a:srgbClr val="FF0000"/>
                </a:solidFill>
              </a:rPr>
              <a:t>Carryover: &lt;funds </a:t>
            </a:r>
            <a:r>
              <a:rPr lang="en-US" dirty="0">
                <a:solidFill>
                  <a:srgbClr val="FF0000"/>
                </a:solidFill>
              </a:rPr>
              <a:t>may be carried over to the following plan year in your health FSA&gt;</a:t>
            </a:r>
            <a:endParaRPr lang="en-US" dirty="0" smtClean="0">
              <a:solidFill>
                <a:srgbClr val="FF0000"/>
              </a:solidFill>
            </a:endParaRPr>
          </a:p>
          <a:p>
            <a:pPr marL="0" indent="0">
              <a:buNone/>
            </a:pPr>
            <a:r>
              <a:rPr lang="en-US" dirty="0" smtClean="0">
                <a:solidFill>
                  <a:schemeClr val="accent1"/>
                </a:solidFill>
              </a:rPr>
              <a:t>Previous claims: </a:t>
            </a:r>
            <a:r>
              <a:rPr lang="en-US" dirty="0"/>
              <a:t>Y</a:t>
            </a:r>
            <a:r>
              <a:rPr lang="en-US" dirty="0" smtClean="0"/>
              <a:t>our plan allows you to submit claims for the previous plan year through </a:t>
            </a:r>
            <a:r>
              <a:rPr lang="en-US" dirty="0" smtClean="0">
                <a:solidFill>
                  <a:srgbClr val="FF0000"/>
                </a:solidFill>
              </a:rPr>
              <a:t>&lt;insert run-out date&gt;</a:t>
            </a:r>
            <a:r>
              <a:rPr lang="en-US" dirty="0" smtClean="0">
                <a:solidFill>
                  <a:schemeClr val="accent4">
                    <a:lumMod val="50000"/>
                  </a:schemeClr>
                </a:solidFill>
              </a:rPr>
              <a:t>;</a:t>
            </a:r>
            <a:r>
              <a:rPr lang="en-US" dirty="0" smtClean="0">
                <a:solidFill>
                  <a:srgbClr val="FF0000"/>
                </a:solidFill>
              </a:rPr>
              <a:t> </a:t>
            </a:r>
            <a:r>
              <a:rPr lang="en-US" dirty="0" smtClean="0"/>
              <a:t>all expenses need to be incurred by </a:t>
            </a:r>
            <a:r>
              <a:rPr lang="en-US" dirty="0" smtClean="0">
                <a:solidFill>
                  <a:srgbClr val="FF0000"/>
                </a:solidFill>
              </a:rPr>
              <a:t>&lt;insert last date of the plan year&gt;</a:t>
            </a:r>
          </a:p>
          <a:p>
            <a:pPr marL="0" indent="0">
              <a:buNone/>
            </a:pPr>
            <a:r>
              <a:rPr lang="en-US" dirty="0" smtClean="0">
                <a:solidFill>
                  <a:schemeClr val="accent1"/>
                </a:solidFill>
              </a:rPr>
              <a:t>Election: </a:t>
            </a:r>
            <a:r>
              <a:rPr lang="en-US" dirty="0" smtClean="0"/>
              <a:t>Irrevocable for the plan year unless you have an eligible status change event</a:t>
            </a:r>
          </a:p>
          <a:p>
            <a:pPr marL="0" indent="0">
              <a:buNone/>
            </a:pPr>
            <a:r>
              <a:rPr lang="en-US" dirty="0" smtClean="0">
                <a:solidFill>
                  <a:schemeClr val="accent1"/>
                </a:solidFill>
              </a:rPr>
              <a:t>The date of service: </a:t>
            </a:r>
            <a:r>
              <a:rPr lang="en-US" dirty="0" smtClean="0"/>
              <a:t>Date the service is received not necessarily when it’s paid for (exception for over-the-counter purchases)</a:t>
            </a:r>
            <a:endParaRPr lang="en-US" strike="sngStrike" dirty="0"/>
          </a:p>
        </p:txBody>
      </p:sp>
      <p:sp>
        <p:nvSpPr>
          <p:cNvPr id="5" name="Rectangle 6"/>
          <p:cNvSpPr>
            <a:spLocks noGrp="1" noChangeArrowheads="1"/>
          </p:cNvSpPr>
          <p:nvPr>
            <p:ph type="sldNum" sz="quarter" idx="10"/>
          </p:nvPr>
        </p:nvSpPr>
        <p:spPr/>
        <p:txBody>
          <a:bodyPr/>
          <a:lstStyle>
            <a:lvl1pPr algn="r" eaLnBrk="0" hangingPunct="0">
              <a:lnSpc>
                <a:spcPct val="100000"/>
              </a:lnSpc>
              <a:spcAft>
                <a:spcPct val="0"/>
              </a:spcAft>
              <a:buClrTx/>
              <a:buFontTx/>
              <a:buNone/>
              <a:defRPr sz="800">
                <a:latin typeface="Arial" pitchFamily="34" charset="0"/>
              </a:defRPr>
            </a:lvl1pPr>
          </a:lstStyle>
          <a:p>
            <a:fld id="{B9F6DBB0-DC7B-4779-A06F-1DC25A8F4A43}" type="slidenum">
              <a:rPr lang="en-US" smtClean="0"/>
              <a:pPr/>
              <a:t>32</a:t>
            </a:fld>
            <a:endParaRPr lang="en-US"/>
          </a:p>
        </p:txBody>
      </p:sp>
      <p:sp>
        <p:nvSpPr>
          <p:cNvPr id="7" name="Rectangle 4"/>
          <p:cNvSpPr>
            <a:spLocks noChangeArrowheads="1"/>
          </p:cNvSpPr>
          <p:nvPr/>
        </p:nvSpPr>
        <p:spPr bwMode="auto">
          <a:xfrm>
            <a:off x="374333" y="1161954"/>
            <a:ext cx="6990216" cy="3769456"/>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txBody>
          <a:bodyPr tIns="822960"/>
          <a:lstStyle/>
          <a:p>
            <a:pPr marL="168275" lvl="0" indent="-168275">
              <a:spcAft>
                <a:spcPct val="35000"/>
              </a:spcAft>
              <a:buClr>
                <a:srgbClr val="D45D00"/>
              </a:buClr>
              <a:buFontTx/>
              <a:buChar char="•"/>
              <a:defRPr/>
            </a:pPr>
            <a:endParaRPr lang="en-US" sz="1600" kern="0" dirty="0">
              <a:solidFill>
                <a:srgbClr val="53565A"/>
              </a:solidFill>
              <a:latin typeface="Arial" pitchFamily="34" charset="0"/>
              <a:cs typeface="Arial" pitchFamily="34" charset="0"/>
            </a:endParaRPr>
          </a:p>
        </p:txBody>
      </p:sp>
    </p:spTree>
    <p:extLst>
      <p:ext uri="{BB962C8B-B14F-4D97-AF65-F5344CB8AC3E}">
        <p14:creationId xmlns:p14="http://schemas.microsoft.com/office/powerpoint/2010/main" val="55802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25666">
                                            <p:txEl>
                                              <p:pRg st="0" end="0"/>
                                            </p:txEl>
                                          </p:spTgt>
                                        </p:tgtEl>
                                        <p:attrNameLst>
                                          <p:attrName>style.visibility</p:attrName>
                                        </p:attrNameLst>
                                      </p:cBhvr>
                                      <p:to>
                                        <p:strVal val="visible"/>
                                      </p:to>
                                    </p:set>
                                    <p:animEffect transition="in" filter="strips(downRight)">
                                      <p:cBhvr>
                                        <p:cTn id="7" dur="500"/>
                                        <p:tgtEl>
                                          <p:spTgt spid="625666">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25666">
                                            <p:txEl>
                                              <p:pRg st="1" end="1"/>
                                            </p:txEl>
                                          </p:spTgt>
                                        </p:tgtEl>
                                        <p:attrNameLst>
                                          <p:attrName>style.visibility</p:attrName>
                                        </p:attrNameLst>
                                      </p:cBhvr>
                                      <p:to>
                                        <p:strVal val="visible"/>
                                      </p:to>
                                    </p:set>
                                    <p:animEffect transition="in" filter="strips(downRight)">
                                      <p:cBhvr>
                                        <p:cTn id="10" dur="500"/>
                                        <p:tgtEl>
                                          <p:spTgt spid="625666">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25666">
                                            <p:txEl>
                                              <p:pRg st="2" end="2"/>
                                            </p:txEl>
                                          </p:spTgt>
                                        </p:tgtEl>
                                        <p:attrNameLst>
                                          <p:attrName>style.visibility</p:attrName>
                                        </p:attrNameLst>
                                      </p:cBhvr>
                                      <p:to>
                                        <p:strVal val="visible"/>
                                      </p:to>
                                    </p:set>
                                    <p:animEffect transition="in" filter="strips(downRight)">
                                      <p:cBhvr>
                                        <p:cTn id="13" dur="500"/>
                                        <p:tgtEl>
                                          <p:spTgt spid="625666">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625666">
                                            <p:txEl>
                                              <p:pRg st="3" end="3"/>
                                            </p:txEl>
                                          </p:spTgt>
                                        </p:tgtEl>
                                        <p:attrNameLst>
                                          <p:attrName>style.visibility</p:attrName>
                                        </p:attrNameLst>
                                      </p:cBhvr>
                                      <p:to>
                                        <p:strVal val="visible"/>
                                      </p:to>
                                    </p:set>
                                    <p:animEffect transition="in" filter="strips(downRight)">
                                      <p:cBhvr>
                                        <p:cTn id="16" dur="500"/>
                                        <p:tgtEl>
                                          <p:spTgt spid="62566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625666">
                                            <p:txEl>
                                              <p:pRg st="4" end="4"/>
                                            </p:txEl>
                                          </p:spTgt>
                                        </p:tgtEl>
                                        <p:attrNameLst>
                                          <p:attrName>style.visibility</p:attrName>
                                        </p:attrNameLst>
                                      </p:cBhvr>
                                      <p:to>
                                        <p:strVal val="visible"/>
                                      </p:to>
                                    </p:set>
                                    <p:animEffect transition="in" filter="strips(downRight)">
                                      <p:cBhvr>
                                        <p:cTn id="21" dur="500"/>
                                        <p:tgtEl>
                                          <p:spTgt spid="625666">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625666">
                                            <p:txEl>
                                              <p:pRg st="5" end="5"/>
                                            </p:txEl>
                                          </p:spTgt>
                                        </p:tgtEl>
                                        <p:attrNameLst>
                                          <p:attrName>style.visibility</p:attrName>
                                        </p:attrNameLst>
                                      </p:cBhvr>
                                      <p:to>
                                        <p:strVal val="visible"/>
                                      </p:to>
                                    </p:set>
                                    <p:animEffect transition="in" filter="strips(downRight)">
                                      <p:cBhvr>
                                        <p:cTn id="24" dur="500"/>
                                        <p:tgtEl>
                                          <p:spTgt spid="625666">
                                            <p:txEl>
                                              <p:pRg st="5" end="5"/>
                                            </p:txEl>
                                          </p:spTgt>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625666">
                                            <p:txEl>
                                              <p:pRg st="6" end="6"/>
                                            </p:txEl>
                                          </p:spTgt>
                                        </p:tgtEl>
                                        <p:attrNameLst>
                                          <p:attrName>style.visibility</p:attrName>
                                        </p:attrNameLst>
                                      </p:cBhvr>
                                      <p:to>
                                        <p:strVal val="visible"/>
                                      </p:to>
                                    </p:set>
                                    <p:animEffect transition="in" filter="strips(downRight)">
                                      <p:cBhvr>
                                        <p:cTn id="27" dur="500"/>
                                        <p:tgtEl>
                                          <p:spTgt spid="625666">
                                            <p:txEl>
                                              <p:pRg st="6" end="6"/>
                                            </p:txEl>
                                          </p:spTgt>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625666">
                                            <p:txEl>
                                              <p:pRg st="7" end="7"/>
                                            </p:txEl>
                                          </p:spTgt>
                                        </p:tgtEl>
                                        <p:attrNameLst>
                                          <p:attrName>style.visibility</p:attrName>
                                        </p:attrNameLst>
                                      </p:cBhvr>
                                      <p:to>
                                        <p:strVal val="visible"/>
                                      </p:to>
                                    </p:set>
                                    <p:animEffect transition="in" filter="strips(downRight)">
                                      <p:cBhvr>
                                        <p:cTn id="30" dur="500"/>
                                        <p:tgtEl>
                                          <p:spTgt spid="625666">
                                            <p:txEl>
                                              <p:pRg st="7" end="7"/>
                                            </p:txEl>
                                          </p:spTgt>
                                        </p:tgtEl>
                                      </p:cBhvr>
                                    </p:animEffect>
                                  </p:childTnLst>
                                </p:cTn>
                              </p:par>
                            </p:childTnLst>
                          </p:cTn>
                        </p:par>
                        <p:par>
                          <p:cTn id="31" fill="hold">
                            <p:stCondLst>
                              <p:cond delay="500"/>
                            </p:stCondLst>
                            <p:childTnLst>
                              <p:par>
                                <p:cTn id="32" presetID="10" presetClass="entr" presetSubtype="0" fill="hold" nodeType="afterEffect" nodePh="1">
                                  <p:stCondLst>
                                    <p:cond delay="0"/>
                                  </p:stCondLst>
                                  <p:endCondLst>
                                    <p:cond evt="begin" delay="0">
                                      <p:tn val="32"/>
                                    </p:cond>
                                  </p:end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87436" y="2241716"/>
            <a:ext cx="8470001" cy="77655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a:solidFill>
                  <a:schemeClr val="tx1"/>
                </a:solidFill>
                <a:latin typeface="Arial" charset="0"/>
                <a:ea typeface="ＭＳ Ｐゴシック" charset="0"/>
                <a:cs typeface="Arial Unicode MS" charset="0"/>
              </a:defRPr>
            </a:lvl6pPr>
            <a:lvl7pPr marL="914400" algn="l" rtl="0" fontAlgn="base">
              <a:spcBef>
                <a:spcPct val="0"/>
              </a:spcBef>
              <a:spcAft>
                <a:spcPct val="0"/>
              </a:spcAft>
              <a:defRPr>
                <a:solidFill>
                  <a:schemeClr val="tx1"/>
                </a:solidFill>
                <a:latin typeface="Arial" charset="0"/>
                <a:ea typeface="ＭＳ Ｐゴシック" charset="0"/>
                <a:cs typeface="Arial Unicode MS" charset="0"/>
              </a:defRPr>
            </a:lvl7pPr>
            <a:lvl8pPr marL="1371600" algn="l" rtl="0" fontAlgn="base">
              <a:spcBef>
                <a:spcPct val="0"/>
              </a:spcBef>
              <a:spcAft>
                <a:spcPct val="0"/>
              </a:spcAft>
              <a:defRPr>
                <a:solidFill>
                  <a:schemeClr val="tx1"/>
                </a:solidFill>
                <a:latin typeface="Arial" charset="0"/>
                <a:ea typeface="ＭＳ Ｐゴシック" charset="0"/>
                <a:cs typeface="Arial Unicode MS" charset="0"/>
              </a:defRPr>
            </a:lvl8pPr>
            <a:lvl9pPr marL="1828800" algn="l" rtl="0" fontAlgn="base">
              <a:spcBef>
                <a:spcPct val="0"/>
              </a:spcBef>
              <a:spcAft>
                <a:spcPct val="0"/>
              </a:spcAft>
              <a:defRPr>
                <a:solidFill>
                  <a:schemeClr val="tx1"/>
                </a:solidFill>
                <a:latin typeface="Arial" charset="0"/>
                <a:ea typeface="ＭＳ Ｐゴシック" charset="0"/>
                <a:cs typeface="Arial Unicode MS" charset="0"/>
              </a:defRPr>
            </a:lvl9pPr>
          </a:lstStyle>
          <a:p>
            <a:pPr>
              <a:buNone/>
            </a:pPr>
            <a:r>
              <a:rPr lang="en-US" sz="1600" dirty="0" smtClean="0">
                <a:solidFill>
                  <a:srgbClr val="9A9B9B"/>
                </a:solidFill>
              </a:rPr>
              <a:t>THANK YOU FOR WATCHING THIS OPTUM PRESENTATION.</a:t>
            </a:r>
            <a:endParaRPr lang="en-US" sz="1600" dirty="0" smtClean="0">
              <a:solidFill>
                <a:srgbClr val="9A9B9B"/>
              </a:solidFill>
              <a:ea typeface="ＭＳ Ｐゴシック"/>
              <a:cs typeface="ＭＳ Ｐゴシック"/>
            </a:endParaRPr>
          </a:p>
        </p:txBody>
      </p:sp>
      <p:sp>
        <p:nvSpPr>
          <p:cNvPr id="10" name="Rectangle 2"/>
          <p:cNvSpPr txBox="1">
            <a:spLocks noChangeArrowheads="1"/>
          </p:cNvSpPr>
          <p:nvPr/>
        </p:nvSpPr>
        <p:spPr bwMode="auto">
          <a:xfrm>
            <a:off x="1487437" y="3060858"/>
            <a:ext cx="8470001" cy="77655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a:solidFill>
                  <a:schemeClr val="tx1"/>
                </a:solidFill>
                <a:latin typeface="Arial" charset="0"/>
                <a:ea typeface="ＭＳ Ｐゴシック" charset="0"/>
                <a:cs typeface="Arial Unicode MS" charset="0"/>
              </a:defRPr>
            </a:lvl6pPr>
            <a:lvl7pPr marL="914400" algn="l" rtl="0" fontAlgn="base">
              <a:spcBef>
                <a:spcPct val="0"/>
              </a:spcBef>
              <a:spcAft>
                <a:spcPct val="0"/>
              </a:spcAft>
              <a:defRPr>
                <a:solidFill>
                  <a:schemeClr val="tx1"/>
                </a:solidFill>
                <a:latin typeface="Arial" charset="0"/>
                <a:ea typeface="ＭＳ Ｐゴシック" charset="0"/>
                <a:cs typeface="Arial Unicode MS" charset="0"/>
              </a:defRPr>
            </a:lvl7pPr>
            <a:lvl8pPr marL="1371600" algn="l" rtl="0" fontAlgn="base">
              <a:spcBef>
                <a:spcPct val="0"/>
              </a:spcBef>
              <a:spcAft>
                <a:spcPct val="0"/>
              </a:spcAft>
              <a:defRPr>
                <a:solidFill>
                  <a:schemeClr val="tx1"/>
                </a:solidFill>
                <a:latin typeface="Arial" charset="0"/>
                <a:ea typeface="ＭＳ Ｐゴシック" charset="0"/>
                <a:cs typeface="Arial Unicode MS" charset="0"/>
              </a:defRPr>
            </a:lvl8pPr>
            <a:lvl9pPr marL="1828800" algn="l" rtl="0" fontAlgn="base">
              <a:spcBef>
                <a:spcPct val="0"/>
              </a:spcBef>
              <a:spcAft>
                <a:spcPct val="0"/>
              </a:spcAft>
              <a:defRPr>
                <a:solidFill>
                  <a:schemeClr val="tx1"/>
                </a:solidFill>
                <a:latin typeface="Arial" charset="0"/>
                <a:ea typeface="ＭＳ Ｐゴシック" charset="0"/>
                <a:cs typeface="Arial Unicode MS" charset="0"/>
              </a:defRPr>
            </a:lvl9pPr>
          </a:lstStyle>
          <a:p>
            <a:pPr>
              <a:buNone/>
            </a:pPr>
            <a:r>
              <a:rPr lang="en-US" sz="2300" dirty="0">
                <a:solidFill>
                  <a:srgbClr val="9A9B9B"/>
                </a:solidFill>
              </a:rPr>
              <a:t>To learn more, talk to your employer or </a:t>
            </a:r>
            <a:r>
              <a:rPr lang="en-US" sz="2300" dirty="0" smtClean="0">
                <a:solidFill>
                  <a:srgbClr val="9A9B9B"/>
                </a:solidFill>
              </a:rPr>
              <a:t>visit </a:t>
            </a:r>
            <a:r>
              <a:rPr lang="en-US" sz="2300" dirty="0" smtClean="0">
                <a:solidFill>
                  <a:srgbClr val="D45D00"/>
                </a:solidFill>
              </a:rPr>
              <a:t>optumhealthfinancial.com</a:t>
            </a:r>
            <a:r>
              <a:rPr lang="en-US" sz="2300" dirty="0">
                <a:solidFill>
                  <a:srgbClr val="9A9B9B"/>
                </a:solidFill>
              </a:rPr>
              <a:t>.</a:t>
            </a:r>
          </a:p>
        </p:txBody>
      </p:sp>
      <p:sp>
        <p:nvSpPr>
          <p:cNvPr id="11" name="Rectangle 10"/>
          <p:cNvSpPr/>
          <p:nvPr/>
        </p:nvSpPr>
        <p:spPr>
          <a:xfrm>
            <a:off x="457993" y="5095875"/>
            <a:ext cx="8228013" cy="1066403"/>
          </a:xfrm>
          <a:prstGeom prst="rect">
            <a:avLst/>
          </a:prstGeom>
        </p:spPr>
        <p:txBody>
          <a:bodyPr wrap="square" lIns="0" tIns="0" rIns="0" bIns="0" anchor="b" anchorCtr="0">
            <a:noAutofit/>
          </a:bodyPr>
          <a:lstStyle/>
          <a:p>
            <a:pPr>
              <a:spcBef>
                <a:spcPts val="600"/>
              </a:spcBef>
              <a:spcAft>
                <a:spcPts val="0"/>
              </a:spcAft>
              <a:buNone/>
            </a:pPr>
            <a:r>
              <a:rPr lang="en-US" sz="800" dirty="0">
                <a:solidFill>
                  <a:srgbClr val="9A9B9B"/>
                </a:solidFill>
              </a:rPr>
              <a:t>Flexible Spending Accounts are administered by </a:t>
            </a:r>
            <a:r>
              <a:rPr lang="en-US" sz="800" dirty="0" err="1" smtClean="0">
                <a:solidFill>
                  <a:srgbClr val="9A9B9B"/>
                </a:solidFill>
              </a:rPr>
              <a:t>OptumHealth</a:t>
            </a:r>
            <a:r>
              <a:rPr lang="en-US" sz="800" dirty="0" smtClean="0">
                <a:solidFill>
                  <a:srgbClr val="9A9B9B"/>
                </a:solidFill>
              </a:rPr>
              <a:t> </a:t>
            </a:r>
            <a:r>
              <a:rPr lang="en-US" sz="800" dirty="0">
                <a:solidFill>
                  <a:srgbClr val="9A9B9B"/>
                </a:solidFill>
              </a:rPr>
              <a:t>Financial </a:t>
            </a:r>
            <a:r>
              <a:rPr lang="en-US" sz="800" dirty="0" smtClean="0">
                <a:solidFill>
                  <a:srgbClr val="9A9B9B"/>
                </a:solidFill>
              </a:rPr>
              <a:t>Services, Inc. and </a:t>
            </a:r>
            <a:r>
              <a:rPr lang="en-US" sz="800" dirty="0">
                <a:solidFill>
                  <a:srgbClr val="9A9B9B"/>
                </a:solidFill>
              </a:rPr>
              <a:t>are subject to </a:t>
            </a:r>
            <a:r>
              <a:rPr lang="en-US" sz="800" dirty="0" smtClean="0">
                <a:solidFill>
                  <a:srgbClr val="9A9B9B"/>
                </a:solidFill>
              </a:rPr>
              <a:t>restrictions</a:t>
            </a:r>
            <a:r>
              <a:rPr lang="en-US" sz="800" dirty="0">
                <a:solidFill>
                  <a:srgbClr val="9A9B9B"/>
                </a:solidFill>
              </a:rPr>
              <a:t>. This communication is not intended as legal or tax advice. </a:t>
            </a:r>
            <a:r>
              <a:rPr lang="en-US" sz="800" dirty="0" smtClean="0">
                <a:solidFill>
                  <a:srgbClr val="9A9B9B"/>
                </a:solidFill>
              </a:rPr>
              <a:t/>
            </a:r>
            <a:br>
              <a:rPr lang="en-US" sz="800" dirty="0" smtClean="0">
                <a:solidFill>
                  <a:srgbClr val="9A9B9B"/>
                </a:solidFill>
              </a:rPr>
            </a:br>
            <a:r>
              <a:rPr lang="en-US" sz="800" dirty="0" smtClean="0">
                <a:solidFill>
                  <a:srgbClr val="9A9B9B"/>
                </a:solidFill>
              </a:rPr>
              <a:t>Please </a:t>
            </a:r>
            <a:r>
              <a:rPr lang="en-US" sz="800" dirty="0">
                <a:solidFill>
                  <a:srgbClr val="9A9B9B"/>
                </a:solidFill>
              </a:rPr>
              <a:t>contact a competent legal or tax professional for personal </a:t>
            </a:r>
            <a:r>
              <a:rPr lang="en-US" sz="800" dirty="0" smtClean="0">
                <a:solidFill>
                  <a:srgbClr val="9A9B9B"/>
                </a:solidFill>
              </a:rPr>
              <a:t>advice </a:t>
            </a:r>
            <a:r>
              <a:rPr lang="en-US" sz="800" dirty="0">
                <a:solidFill>
                  <a:srgbClr val="9A9B9B"/>
                </a:solidFill>
              </a:rPr>
              <a:t>tax treatment and restrictions. Federal and state regulations are subject to change</a:t>
            </a:r>
            <a:r>
              <a:rPr lang="en-US" sz="800" dirty="0" smtClean="0">
                <a:solidFill>
                  <a:srgbClr val="9A9B9B"/>
                </a:solidFill>
              </a:rPr>
              <a:t>.</a:t>
            </a:r>
            <a:endParaRPr lang="en-US" sz="800" dirty="0">
              <a:solidFill>
                <a:srgbClr val="9A9B9B"/>
              </a:solidFill>
            </a:endParaRPr>
          </a:p>
          <a:p>
            <a:pPr>
              <a:spcBef>
                <a:spcPts val="600"/>
              </a:spcBef>
              <a:spcAft>
                <a:spcPts val="0"/>
              </a:spcAft>
              <a:buNone/>
            </a:pPr>
            <a:r>
              <a:rPr lang="en-US" sz="800" dirty="0" smtClean="0">
                <a:solidFill>
                  <a:srgbClr val="9A9B9B"/>
                </a:solidFill>
              </a:rPr>
              <a:t>Hypothetical </a:t>
            </a:r>
            <a:r>
              <a:rPr lang="en-US" sz="800" dirty="0">
                <a:solidFill>
                  <a:srgbClr val="9A9B9B"/>
                </a:solidFill>
              </a:rPr>
              <a:t>example is for illustrative purposes only. All events, persons and results described herein are entirely fictitious and amounts will vary depending on your unique circumstances. Any resemblance to real events or persons, living or dead, is purely coincidental. Current rates are variable and may change at any time</a:t>
            </a:r>
            <a:r>
              <a:rPr lang="en-US" sz="800" dirty="0" smtClean="0">
                <a:solidFill>
                  <a:srgbClr val="9A9B9B"/>
                </a:solidFill>
              </a:rPr>
              <a:t>.</a:t>
            </a:r>
            <a:endParaRPr lang="en-US" sz="800" dirty="0">
              <a:solidFill>
                <a:srgbClr val="9A9B9B"/>
              </a:solidFill>
            </a:endParaRPr>
          </a:p>
          <a:p>
            <a:pPr>
              <a:spcBef>
                <a:spcPts val="600"/>
              </a:spcBef>
              <a:spcAft>
                <a:spcPts val="0"/>
              </a:spcAft>
              <a:buNone/>
            </a:pPr>
            <a:r>
              <a:rPr lang="en-US" sz="800" dirty="0" smtClean="0">
                <a:solidFill>
                  <a:srgbClr val="9A9B9B"/>
                </a:solidFill>
              </a:rPr>
              <a:t>©2014 Optum, </a:t>
            </a:r>
            <a:r>
              <a:rPr lang="en-US" sz="800" dirty="0">
                <a:solidFill>
                  <a:srgbClr val="9A9B9B"/>
                </a:solidFill>
              </a:rPr>
              <a:t>Inc. All rights </a:t>
            </a:r>
            <a:r>
              <a:rPr lang="en-US" sz="800" dirty="0" smtClean="0">
                <a:solidFill>
                  <a:srgbClr val="9A9B9B"/>
                </a:solidFill>
              </a:rPr>
              <a:t>reserved.</a:t>
            </a:r>
          </a:p>
          <a:p>
            <a:pPr>
              <a:spcBef>
                <a:spcPts val="600"/>
              </a:spcBef>
              <a:spcAft>
                <a:spcPts val="0"/>
              </a:spcAft>
              <a:buNone/>
            </a:pPr>
            <a:r>
              <a:rPr lang="en-US" sz="800" dirty="0" smtClean="0">
                <a:solidFill>
                  <a:srgbClr val="9A9B9B"/>
                </a:solidFill>
              </a:rPr>
              <a:t>41969-092014</a:t>
            </a:r>
            <a:endParaRPr lang="en-US" sz="800" dirty="0">
              <a:solidFill>
                <a:srgbClr val="9A9B9B"/>
              </a:solidFill>
            </a:endParaRPr>
          </a:p>
        </p:txBody>
      </p:sp>
      <p:cxnSp>
        <p:nvCxnSpPr>
          <p:cNvPr id="12" name="Straight Connector 11"/>
          <p:cNvCxnSpPr/>
          <p:nvPr/>
        </p:nvCxnSpPr>
        <p:spPr bwMode="auto">
          <a:xfrm>
            <a:off x="1492250" y="2967772"/>
            <a:ext cx="6593417" cy="0"/>
          </a:xfrm>
          <a:prstGeom prst="line">
            <a:avLst/>
          </a:prstGeom>
          <a:noFill/>
          <a:ln w="9525" cap="flat" cmpd="sng" algn="ctr">
            <a:solidFill>
              <a:srgbClr val="9A9B9B"/>
            </a:solidFill>
            <a:prstDash val="solid"/>
            <a:round/>
            <a:headEnd type="none" w="med" len="med"/>
            <a:tailEnd type="none" w="med" len="med"/>
          </a:ln>
          <a:effectLst/>
          <a:extLst>
            <a:ext uri="{909E8E84-426E-40DD-AFC4-6F175D3DCCD1}">
              <a14:hiddenFill xmlns:a14="http://schemas.microsoft.com/office/drawing/2010/main">
                <a:solidFill>
                  <a:srgbClr val="ABC785"/>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33</a:t>
            </a:fld>
            <a:endParaRPr lang="en-US"/>
          </a:p>
        </p:txBody>
      </p:sp>
      <p:sp>
        <p:nvSpPr>
          <p:cNvPr id="2" name="Rectangle 1"/>
          <p:cNvSpPr/>
          <p:nvPr/>
        </p:nvSpPr>
        <p:spPr bwMode="auto">
          <a:xfrm>
            <a:off x="276225" y="581025"/>
            <a:ext cx="8524875" cy="379413"/>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68275" marR="0" indent="-168275" algn="l" defTabSz="914400" rtl="0" eaLnBrk="1" fontAlgn="base" latinLnBrk="0" hangingPunct="1">
              <a:lnSpc>
                <a:spcPct val="95000"/>
              </a:lnSpc>
              <a:spcBef>
                <a:spcPct val="0"/>
              </a:spcBef>
              <a:spcAft>
                <a:spcPct val="35000"/>
              </a:spcAft>
              <a:buClr>
                <a:schemeClr val="accent1"/>
              </a:buClr>
              <a:buSzTx/>
              <a:buFontTx/>
              <a:buChar char="•"/>
              <a:tabLst/>
            </a:pPr>
            <a:endPara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743958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000"/>
                                  </p:stCondLst>
                                  <p:iterate type="lt">
                                    <p:tmPct val="0"/>
                                  </p:iterate>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 of a Health Advantage FSA</a:t>
            </a:r>
            <a:endParaRPr lang="en-US" dirty="0"/>
          </a:p>
        </p:txBody>
      </p:sp>
      <p:pic>
        <p:nvPicPr>
          <p:cNvPr id="13" name="Picture 12" descr="HSA Icon Save 11-11-1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4152" y="2480194"/>
            <a:ext cx="759690" cy="115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873862" y="4078420"/>
            <a:ext cx="1735570" cy="409343"/>
          </a:xfrm>
          <a:prstGeom prst="rect">
            <a:avLst/>
          </a:prstGeom>
          <a:noFill/>
          <a:effectLst/>
        </p:spPr>
        <p:txBody>
          <a:bodyPr wrap="square" lIns="0" tIns="0" rIns="0" bIns="0" rtlCol="0">
            <a:spAutoFit/>
          </a:bodyPr>
          <a:lstStyle/>
          <a:p>
            <a:pPr algn="ctr">
              <a:buNone/>
            </a:pPr>
            <a:r>
              <a:rPr lang="en-US" sz="1400" b="0" dirty="0" smtClean="0">
                <a:latin typeface="Arial"/>
                <a:cs typeface="Arial"/>
              </a:rPr>
              <a:t>Estimate your health care expenses</a:t>
            </a:r>
          </a:p>
        </p:txBody>
      </p:sp>
      <p:sp>
        <p:nvSpPr>
          <p:cNvPr id="17" name="TextBox 16"/>
          <p:cNvSpPr txBox="1"/>
          <p:nvPr/>
        </p:nvSpPr>
        <p:spPr>
          <a:xfrm>
            <a:off x="3993739" y="4078420"/>
            <a:ext cx="1483033" cy="204671"/>
          </a:xfrm>
          <a:prstGeom prst="rect">
            <a:avLst/>
          </a:prstGeom>
          <a:noFill/>
          <a:effectLst/>
        </p:spPr>
        <p:txBody>
          <a:bodyPr wrap="square" lIns="0" tIns="0" rIns="0" bIns="0" rtlCol="0">
            <a:spAutoFit/>
          </a:bodyPr>
          <a:lstStyle/>
          <a:p>
            <a:pPr algn="ctr">
              <a:buNone/>
            </a:pPr>
            <a:r>
              <a:rPr lang="en-US" sz="1400" b="0" dirty="0" smtClean="0">
                <a:latin typeface="Arial"/>
                <a:cs typeface="Arial"/>
              </a:rPr>
              <a:t>Save on taxes</a:t>
            </a:r>
          </a:p>
        </p:txBody>
      </p:sp>
      <p:sp>
        <p:nvSpPr>
          <p:cNvPr id="18" name="TextBox 17"/>
          <p:cNvSpPr txBox="1"/>
          <p:nvPr/>
        </p:nvSpPr>
        <p:spPr>
          <a:xfrm>
            <a:off x="5887804" y="4078420"/>
            <a:ext cx="1678322" cy="409343"/>
          </a:xfrm>
          <a:prstGeom prst="rect">
            <a:avLst/>
          </a:prstGeom>
          <a:noFill/>
          <a:effectLst/>
        </p:spPr>
        <p:txBody>
          <a:bodyPr wrap="square" lIns="0" tIns="0" rIns="0" bIns="0" rtlCol="0">
            <a:spAutoFit/>
          </a:bodyPr>
          <a:lstStyle/>
          <a:p>
            <a:pPr algn="ctr">
              <a:buNone/>
            </a:pPr>
            <a:r>
              <a:rPr lang="en-US" sz="1400" b="0" dirty="0" smtClean="0"/>
              <a:t>Pay for </a:t>
            </a:r>
            <a:br>
              <a:rPr lang="en-US" sz="1400" b="0" dirty="0" smtClean="0"/>
            </a:br>
            <a:r>
              <a:rPr lang="en-US" sz="1400" b="0" dirty="0" smtClean="0"/>
              <a:t>health care</a:t>
            </a:r>
          </a:p>
        </p:txBody>
      </p:sp>
      <p:cxnSp>
        <p:nvCxnSpPr>
          <p:cNvPr id="19" name="Straight Connector 18"/>
          <p:cNvCxnSpPr/>
          <p:nvPr/>
        </p:nvCxnSpPr>
        <p:spPr bwMode="auto">
          <a:xfrm>
            <a:off x="1906637" y="3867357"/>
            <a:ext cx="1671483" cy="0"/>
          </a:xfrm>
          <a:prstGeom prst="line">
            <a:avLst/>
          </a:prstGeom>
          <a:noFill/>
          <a:ln w="9525" cap="flat" cmpd="sng" algn="ctr">
            <a:solidFill>
              <a:srgbClr val="9A9B9B"/>
            </a:solidFill>
            <a:prstDash val="solid"/>
            <a:round/>
            <a:headEnd type="none" w="med" len="med"/>
            <a:tailEnd type="none" w="med" len="med"/>
          </a:ln>
          <a:effectLst/>
          <a:extLst>
            <a:ext uri="{909E8E84-426E-40DD-AFC4-6F175D3DCCD1}">
              <a14:hiddenFill xmlns:a14="http://schemas.microsoft.com/office/drawing/2010/main">
                <a:solidFill>
                  <a:srgbClr val="ABC785"/>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Connector 20"/>
          <p:cNvCxnSpPr/>
          <p:nvPr/>
        </p:nvCxnSpPr>
        <p:spPr bwMode="auto">
          <a:xfrm>
            <a:off x="3895416" y="3867357"/>
            <a:ext cx="1671483" cy="0"/>
          </a:xfrm>
          <a:prstGeom prst="line">
            <a:avLst/>
          </a:prstGeom>
          <a:noFill/>
          <a:ln w="9525" cap="flat" cmpd="sng" algn="ctr">
            <a:solidFill>
              <a:srgbClr val="9A9B9B"/>
            </a:solidFill>
            <a:prstDash val="solid"/>
            <a:round/>
            <a:headEnd type="none" w="med" len="med"/>
            <a:tailEnd type="none" w="med" len="med"/>
          </a:ln>
          <a:effectLst/>
          <a:extLst>
            <a:ext uri="{909E8E84-426E-40DD-AFC4-6F175D3DCCD1}">
              <a14:hiddenFill xmlns:a14="http://schemas.microsoft.com/office/drawing/2010/main">
                <a:solidFill>
                  <a:srgbClr val="ABC785"/>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Connector 21"/>
          <p:cNvCxnSpPr/>
          <p:nvPr/>
        </p:nvCxnSpPr>
        <p:spPr bwMode="auto">
          <a:xfrm>
            <a:off x="5886448" y="3867357"/>
            <a:ext cx="1671483" cy="0"/>
          </a:xfrm>
          <a:prstGeom prst="line">
            <a:avLst/>
          </a:prstGeom>
          <a:noFill/>
          <a:ln w="9525" cap="flat" cmpd="sng" algn="ctr">
            <a:solidFill>
              <a:srgbClr val="9A9B9B"/>
            </a:solidFill>
            <a:prstDash val="solid"/>
            <a:round/>
            <a:headEnd type="none" w="med" len="med"/>
            <a:tailEnd type="none" w="med" len="med"/>
          </a:ln>
          <a:effectLst/>
          <a:extLst>
            <a:ext uri="{909E8E84-426E-40DD-AFC4-6F175D3DCCD1}">
              <a14:hiddenFill xmlns:a14="http://schemas.microsoft.com/office/drawing/2010/main">
                <a:solidFill>
                  <a:srgbClr val="ABC785"/>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6" name="Picture 6" descr="Pla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457" y="2489200"/>
            <a:ext cx="769751" cy="11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4</a:t>
            </a:fld>
            <a:endParaRPr lang="en-US"/>
          </a:p>
        </p:txBody>
      </p:sp>
      <p:pic>
        <p:nvPicPr>
          <p:cNvPr id="23" name="Picture 13" descr="HSA Icon Pay 11-11-1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10300" y="2449354"/>
            <a:ext cx="846032" cy="119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613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save</a:t>
            </a:r>
            <a:endParaRPr lang="en-US" dirty="0"/>
          </a:p>
        </p:txBody>
      </p:sp>
      <p:sp>
        <p:nvSpPr>
          <p:cNvPr id="7" name="Slide Number Placeholder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5</a:t>
            </a:fld>
            <a:endParaRPr lang="en-US"/>
          </a:p>
        </p:txBody>
      </p:sp>
      <p:sp>
        <p:nvSpPr>
          <p:cNvPr id="9" name="Text Box 111"/>
          <p:cNvSpPr txBox="1">
            <a:spLocks noChangeArrowheads="1"/>
          </p:cNvSpPr>
          <p:nvPr/>
        </p:nvSpPr>
        <p:spPr bwMode="auto">
          <a:xfrm>
            <a:off x="452438" y="1255712"/>
            <a:ext cx="4022725" cy="679450"/>
          </a:xfrm>
          <a:prstGeom prst="rect">
            <a:avLst/>
          </a:prstGeom>
          <a:solidFill>
            <a:schemeClr val="accent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marL="109538" indent="1588" eaLnBrk="0" hangingPunct="0">
              <a:defRPr sz="2000" b="1">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b="1">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b="1">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b="1">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b="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9pPr>
          </a:lstStyle>
          <a:p>
            <a:pPr algn="ctr">
              <a:buNone/>
            </a:pPr>
            <a:r>
              <a:rPr lang="en-US" sz="1600" b="0" dirty="0" smtClean="0">
                <a:solidFill>
                  <a:schemeClr val="bg1"/>
                </a:solidFill>
              </a:rPr>
              <a:t>Pre-tax contributions</a:t>
            </a:r>
            <a:endParaRPr lang="en-US" sz="1600" b="0" dirty="0">
              <a:solidFill>
                <a:schemeClr val="bg1"/>
              </a:solidFill>
            </a:endParaRPr>
          </a:p>
        </p:txBody>
      </p:sp>
      <p:sp>
        <p:nvSpPr>
          <p:cNvPr id="10" name="TextBox 9"/>
          <p:cNvSpPr txBox="1"/>
          <p:nvPr/>
        </p:nvSpPr>
        <p:spPr bwMode="auto">
          <a:xfrm>
            <a:off x="466725" y="2047277"/>
            <a:ext cx="4022725" cy="3926250"/>
          </a:xfrm>
          <a:prstGeom prst="rect">
            <a:avLst/>
          </a:prstGeom>
          <a:gradFill>
            <a:gsLst>
              <a:gs pos="0">
                <a:schemeClr val="bg1">
                  <a:lumMod val="85000"/>
                </a:schemeClr>
              </a:gs>
              <a:gs pos="50000">
                <a:schemeClr val="bg1">
                  <a:lumMod val="95000"/>
                </a:schemeClr>
              </a:gs>
              <a:gs pos="100000">
                <a:schemeClr val="bg1"/>
              </a:gs>
            </a:gsLst>
            <a:lin ang="5400000" scaled="0"/>
          </a:gradFill>
        </p:spPr>
        <p:txBody>
          <a:bodyPr tIns="137160" bIns="91440"/>
          <a:lstStyle/>
          <a:p>
            <a:pPr marL="57150">
              <a:lnSpc>
                <a:spcPct val="90000"/>
              </a:lnSpc>
              <a:buNone/>
            </a:pPr>
            <a:r>
              <a:rPr lang="en-US" sz="1600" dirty="0" smtClean="0"/>
              <a:t>Your share </a:t>
            </a:r>
            <a:r>
              <a:rPr lang="en-US" sz="1600" dirty="0"/>
              <a:t>of your employer’s medical and dental contributions are deducted from your pay </a:t>
            </a:r>
            <a:r>
              <a:rPr lang="en-US" sz="1600" dirty="0" smtClean="0"/>
              <a:t>pre-tax</a:t>
            </a:r>
            <a:endParaRPr lang="en-US" sz="1600" dirty="0"/>
          </a:p>
        </p:txBody>
      </p:sp>
      <p:sp>
        <p:nvSpPr>
          <p:cNvPr id="11" name="TextBox 10"/>
          <p:cNvSpPr txBox="1"/>
          <p:nvPr/>
        </p:nvSpPr>
        <p:spPr bwMode="auto">
          <a:xfrm>
            <a:off x="4667250" y="2057400"/>
            <a:ext cx="4022725" cy="3924299"/>
          </a:xfrm>
          <a:prstGeom prst="rect">
            <a:avLst/>
          </a:prstGeom>
          <a:gradFill>
            <a:gsLst>
              <a:gs pos="0">
                <a:schemeClr val="bg1">
                  <a:lumMod val="85000"/>
                </a:schemeClr>
              </a:gs>
              <a:gs pos="50000">
                <a:schemeClr val="bg1">
                  <a:lumMod val="95000"/>
                </a:schemeClr>
              </a:gs>
              <a:gs pos="100000">
                <a:schemeClr val="bg1"/>
              </a:gs>
            </a:gsLst>
            <a:lin ang="5400000" scaled="0"/>
          </a:gradFill>
        </p:spPr>
        <p:txBody>
          <a:bodyPr tIns="137160" bIns="91440"/>
          <a:lstStyle/>
          <a:p>
            <a:pPr marL="57150">
              <a:lnSpc>
                <a:spcPct val="90000"/>
              </a:lnSpc>
              <a:buNone/>
            </a:pPr>
            <a:r>
              <a:rPr lang="en-US" sz="1600" dirty="0" smtClean="0"/>
              <a:t>Allows you </a:t>
            </a:r>
            <a:r>
              <a:rPr lang="en-US" sz="1600" dirty="0"/>
              <a:t>to save on </a:t>
            </a:r>
            <a:r>
              <a:rPr lang="en-US" sz="1600" dirty="0" smtClean="0"/>
              <a:t>daycare </a:t>
            </a:r>
            <a:r>
              <a:rPr lang="en-US" sz="1600" dirty="0"/>
              <a:t>and/or some adult care </a:t>
            </a:r>
            <a:r>
              <a:rPr lang="en-US" sz="1600" dirty="0" smtClean="0"/>
              <a:t>expenses</a:t>
            </a:r>
            <a:endParaRPr lang="en-US" sz="1600" dirty="0"/>
          </a:p>
        </p:txBody>
      </p:sp>
      <p:sp>
        <p:nvSpPr>
          <p:cNvPr id="12" name="Text Box 111"/>
          <p:cNvSpPr txBox="1">
            <a:spLocks noChangeArrowheads="1"/>
          </p:cNvSpPr>
          <p:nvPr/>
        </p:nvSpPr>
        <p:spPr bwMode="auto">
          <a:xfrm>
            <a:off x="4662488" y="1254125"/>
            <a:ext cx="4022725" cy="679450"/>
          </a:xfrm>
          <a:prstGeom prst="rect">
            <a:avLst/>
          </a:prstGeom>
          <a:solidFill>
            <a:schemeClr val="tx2"/>
          </a:solidFill>
          <a:ln>
            <a:noFill/>
          </a:ln>
          <a:effectLst>
            <a:outerShdw blurRad="50800" dist="38100" dir="2700000" algn="tl" rotWithShape="0">
              <a:prstClr val="black">
                <a:alpha val="40000"/>
              </a:prstClr>
            </a:outerShdw>
          </a:effectLst>
          <a:extLst/>
        </p:spPr>
        <p:txBody>
          <a:bodyPr lIns="0" tIns="0" rIns="0" bIns="0" anchor="ctr"/>
          <a:lstStyle>
            <a:lvl1pPr marL="109538" indent="1588" eaLnBrk="0" hangingPunct="0">
              <a:defRPr sz="2000" b="1">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b="1">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b="1">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b="1">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b="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9pPr>
          </a:lstStyle>
          <a:p>
            <a:pPr algn="ctr">
              <a:buNone/>
            </a:pPr>
            <a:r>
              <a:rPr lang="en-US" sz="1600" b="0" dirty="0" smtClean="0">
                <a:solidFill>
                  <a:schemeClr val="bg1"/>
                </a:solidFill>
              </a:rPr>
              <a:t>Dependent care flexible </a:t>
            </a:r>
            <a:br>
              <a:rPr lang="en-US" sz="1600" b="0" dirty="0" smtClean="0">
                <a:solidFill>
                  <a:schemeClr val="bg1"/>
                </a:solidFill>
              </a:rPr>
            </a:br>
            <a:r>
              <a:rPr lang="en-US" sz="1600" b="0" dirty="0" smtClean="0">
                <a:solidFill>
                  <a:schemeClr val="bg1"/>
                </a:solidFill>
              </a:rPr>
              <a:t>spending account </a:t>
            </a:r>
            <a:endParaRPr lang="en-US" sz="1600" b="0" dirty="0">
              <a:solidFill>
                <a:schemeClr val="bg1"/>
              </a:solidFill>
            </a:endParaRPr>
          </a:p>
        </p:txBody>
      </p:sp>
      <p:pic>
        <p:nvPicPr>
          <p:cNvPr id="15362" name="Picture 2" descr="C:\Users\Chrissy\Desktop\APR 18\FSA deck\reviewing paperwo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3190972"/>
            <a:ext cx="8229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1302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8"/>
          <p:cNvSpPr>
            <a:spLocks noChangeArrowheads="1"/>
          </p:cNvSpPr>
          <p:nvPr/>
        </p:nvSpPr>
        <p:spPr bwMode="auto">
          <a:xfrm>
            <a:off x="3238500" y="2016126"/>
            <a:ext cx="2657474" cy="4156074"/>
          </a:xfrm>
          <a:prstGeom prst="rect">
            <a:avLst/>
          </a:prstGeom>
          <a:gradFill flip="none" rotWithShape="1">
            <a:gsLst>
              <a:gs pos="0">
                <a:srgbClr val="DBDBDB"/>
              </a:gs>
              <a:gs pos="100000">
                <a:srgbClr val="FFFFFF"/>
              </a:gs>
            </a:gsLst>
            <a:lin ang="5400000" scaled="1"/>
            <a:tileRect/>
          </a:gradFill>
          <a:ln>
            <a:noFill/>
          </a:ln>
          <a:extLst/>
        </p:spPr>
        <p:txBody>
          <a:bodyPr lIns="137160" tIns="137160" rIns="137160" bIns="137160" anchor="t" anchorCtr="0"/>
          <a:lstStyle/>
          <a:p>
            <a:pPr marL="0" lvl="1" indent="0">
              <a:spcBef>
                <a:spcPts val="1200"/>
              </a:spcBef>
              <a:spcAft>
                <a:spcPts val="0"/>
              </a:spcAft>
              <a:buClr>
                <a:schemeClr val="accent2"/>
              </a:buClr>
              <a:buNone/>
            </a:pPr>
            <a:r>
              <a:rPr lang="en-US" sz="1600" dirty="0"/>
              <a:t>You can save these taxes</a:t>
            </a:r>
            <a:r>
              <a:rPr lang="en-US" sz="1600" dirty="0" smtClean="0"/>
              <a:t>:</a:t>
            </a:r>
          </a:p>
          <a:p>
            <a:pPr marL="0" lvl="1">
              <a:spcBef>
                <a:spcPts val="1200"/>
              </a:spcBef>
              <a:spcAft>
                <a:spcPts val="0"/>
              </a:spcAft>
              <a:buClr>
                <a:schemeClr val="accent2"/>
              </a:buClr>
              <a:buNone/>
              <a:tabLst>
                <a:tab pos="2286000" algn="r"/>
              </a:tabLst>
            </a:pPr>
            <a:r>
              <a:rPr lang="en-US" sz="1600" b="1" dirty="0" smtClean="0"/>
              <a:t>Federal</a:t>
            </a:r>
            <a:r>
              <a:rPr lang="en-US" sz="1600" dirty="0" smtClean="0"/>
              <a:t>	15% to 35%</a:t>
            </a:r>
          </a:p>
          <a:p>
            <a:pPr marL="0" lvl="1">
              <a:spcBef>
                <a:spcPts val="1200"/>
              </a:spcBef>
              <a:spcAft>
                <a:spcPts val="0"/>
              </a:spcAft>
              <a:buClr>
                <a:schemeClr val="accent2"/>
              </a:buClr>
              <a:buNone/>
              <a:tabLst>
                <a:tab pos="2286000" algn="r"/>
              </a:tabLst>
            </a:pPr>
            <a:r>
              <a:rPr lang="en-US" sz="1600" b="1" dirty="0" smtClean="0"/>
              <a:t>State</a:t>
            </a:r>
            <a:r>
              <a:rPr lang="en-US" sz="1600" dirty="0" smtClean="0"/>
              <a:t>	4% to 7%</a:t>
            </a:r>
          </a:p>
          <a:p>
            <a:pPr marL="0" lvl="1">
              <a:spcBef>
                <a:spcPts val="1200"/>
              </a:spcBef>
              <a:spcAft>
                <a:spcPts val="0"/>
              </a:spcAft>
              <a:buClr>
                <a:schemeClr val="accent2"/>
              </a:buClr>
              <a:buNone/>
              <a:tabLst>
                <a:tab pos="2286000" algn="r"/>
              </a:tabLst>
            </a:pPr>
            <a:r>
              <a:rPr lang="en-US" sz="1600" b="1" dirty="0" smtClean="0"/>
              <a:t>FICA</a:t>
            </a:r>
            <a:r>
              <a:rPr lang="en-US" sz="1600" dirty="0" smtClean="0"/>
              <a:t>	7.65%</a:t>
            </a:r>
            <a:endParaRPr lang="en-US" sz="1600" dirty="0"/>
          </a:p>
        </p:txBody>
      </p:sp>
      <p:sp>
        <p:nvSpPr>
          <p:cNvPr id="2" name="Title 1"/>
          <p:cNvSpPr>
            <a:spLocks noGrp="1"/>
          </p:cNvSpPr>
          <p:nvPr>
            <p:ph type="title"/>
          </p:nvPr>
        </p:nvSpPr>
        <p:spPr/>
        <p:txBody>
          <a:bodyPr/>
          <a:lstStyle/>
          <a:p>
            <a:r>
              <a:rPr lang="en-US" dirty="0" smtClean="0"/>
              <a:t>How you save money</a:t>
            </a:r>
            <a:endParaRPr lang="en-US" dirty="0"/>
          </a:p>
        </p:txBody>
      </p:sp>
      <p:sp>
        <p:nvSpPr>
          <p:cNvPr id="9"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6</a:t>
            </a:fld>
            <a:endParaRPr lang="en-US"/>
          </a:p>
        </p:txBody>
      </p:sp>
      <p:sp>
        <p:nvSpPr>
          <p:cNvPr id="8" name="Rectangle 18"/>
          <p:cNvSpPr>
            <a:spLocks noChangeArrowheads="1"/>
          </p:cNvSpPr>
          <p:nvPr/>
        </p:nvSpPr>
        <p:spPr bwMode="auto">
          <a:xfrm>
            <a:off x="6019799" y="2016126"/>
            <a:ext cx="2657474" cy="4156074"/>
          </a:xfrm>
          <a:prstGeom prst="rect">
            <a:avLst/>
          </a:prstGeom>
          <a:gradFill flip="none" rotWithShape="1">
            <a:gsLst>
              <a:gs pos="0">
                <a:srgbClr val="DBDBDB"/>
              </a:gs>
              <a:gs pos="100000">
                <a:srgbClr val="FFFFFF"/>
              </a:gs>
            </a:gsLst>
            <a:lin ang="5400000" scaled="1"/>
            <a:tileRect/>
          </a:gradFill>
          <a:ln>
            <a:noFill/>
          </a:ln>
          <a:effectLst/>
          <a:extLst/>
        </p:spPr>
        <p:txBody>
          <a:bodyPr lIns="137160" tIns="137160" rIns="137160" bIns="137160" anchor="t" anchorCtr="0"/>
          <a:lstStyle/>
          <a:p>
            <a:pPr marL="0" lvl="1" indent="0">
              <a:spcBef>
                <a:spcPts val="1200"/>
              </a:spcBef>
              <a:spcAft>
                <a:spcPts val="0"/>
              </a:spcAft>
              <a:buClr>
                <a:schemeClr val="accent2"/>
              </a:buClr>
              <a:buNone/>
            </a:pPr>
            <a:r>
              <a:rPr lang="en-US" sz="1600" dirty="0"/>
              <a:t>The average employee can save </a:t>
            </a:r>
            <a:endParaRPr lang="en-US" sz="1600" dirty="0" smtClean="0"/>
          </a:p>
          <a:p>
            <a:pPr marL="0" lvl="1" indent="0">
              <a:spcBef>
                <a:spcPts val="600"/>
              </a:spcBef>
              <a:spcAft>
                <a:spcPts val="0"/>
              </a:spcAft>
              <a:buClr>
                <a:schemeClr val="accent2"/>
              </a:buClr>
              <a:buNone/>
            </a:pPr>
            <a:r>
              <a:rPr lang="en-US" sz="2800" b="1" dirty="0" smtClean="0">
                <a:solidFill>
                  <a:schemeClr val="bg2"/>
                </a:solidFill>
                <a:effectLst>
                  <a:outerShdw blurRad="38100" dist="38100" dir="2700000" algn="tl">
                    <a:srgbClr val="000000">
                      <a:alpha val="43137"/>
                    </a:srgbClr>
                  </a:outerShdw>
                </a:effectLst>
              </a:rPr>
              <a:t>20</a:t>
            </a:r>
            <a:r>
              <a:rPr lang="en-US" sz="2800" b="1" dirty="0">
                <a:solidFill>
                  <a:schemeClr val="bg2"/>
                </a:solidFill>
                <a:effectLst>
                  <a:outerShdw blurRad="38100" dist="38100" dir="2700000" algn="tl">
                    <a:srgbClr val="000000">
                      <a:alpha val="43137"/>
                    </a:srgbClr>
                  </a:outerShdw>
                </a:effectLst>
              </a:rPr>
              <a:t>% or more </a:t>
            </a:r>
            <a:endParaRPr lang="en-US" sz="2800" b="1" dirty="0" smtClean="0">
              <a:solidFill>
                <a:schemeClr val="bg2"/>
              </a:solidFill>
              <a:effectLst>
                <a:outerShdw blurRad="38100" dist="38100" dir="2700000" algn="tl">
                  <a:srgbClr val="000000">
                    <a:alpha val="43137"/>
                  </a:srgbClr>
                </a:outerShdw>
              </a:effectLst>
            </a:endParaRPr>
          </a:p>
          <a:p>
            <a:pPr marL="0" lvl="1" indent="0">
              <a:spcBef>
                <a:spcPts val="600"/>
              </a:spcBef>
              <a:spcAft>
                <a:spcPts val="0"/>
              </a:spcAft>
              <a:buClr>
                <a:schemeClr val="accent2"/>
              </a:buClr>
              <a:buNone/>
            </a:pPr>
            <a:r>
              <a:rPr lang="en-US" sz="1600" dirty="0" smtClean="0"/>
              <a:t>on </a:t>
            </a:r>
            <a:r>
              <a:rPr lang="en-US" sz="1600" dirty="0"/>
              <a:t>dollars </a:t>
            </a:r>
            <a:r>
              <a:rPr lang="en-US" sz="1600" dirty="0" smtClean="0"/>
              <a:t>contributed </a:t>
            </a:r>
            <a:r>
              <a:rPr lang="en-US" sz="1600" dirty="0"/>
              <a:t>to a flexible spending account!</a:t>
            </a:r>
          </a:p>
        </p:txBody>
      </p:sp>
      <p:sp>
        <p:nvSpPr>
          <p:cNvPr id="11" name="Text Box 111"/>
          <p:cNvSpPr txBox="1">
            <a:spLocks noChangeArrowheads="1"/>
          </p:cNvSpPr>
          <p:nvPr/>
        </p:nvSpPr>
        <p:spPr bwMode="auto">
          <a:xfrm>
            <a:off x="449260" y="1235075"/>
            <a:ext cx="2657475" cy="685800"/>
          </a:xfrm>
          <a:prstGeom prst="rect">
            <a:avLst/>
          </a:prstGeom>
          <a:solidFill>
            <a:schemeClr val="accent1"/>
          </a:solidFill>
          <a:ln>
            <a:noFill/>
          </a:ln>
          <a:effectLst>
            <a:outerShdw blurRad="50800" dist="38100" dir="2700000" algn="tl" rotWithShape="0">
              <a:prstClr val="black">
                <a:alpha val="40000"/>
              </a:prstClr>
            </a:outerShdw>
          </a:effectLst>
          <a:extLst/>
        </p:spPr>
        <p:txBody>
          <a:bodyPr lIns="91440" tIns="91440" rIns="91440" bIns="91440" anchor="ctr"/>
          <a:lstStyle>
            <a:lvl1pPr marL="109538" indent="1588" eaLnBrk="0" hangingPunct="0">
              <a:defRPr sz="2000" b="1">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b="1">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b="1">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b="1">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b="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9pPr>
          </a:lstStyle>
          <a:p>
            <a:pPr marL="0" algn="ctr">
              <a:lnSpc>
                <a:spcPct val="90000"/>
              </a:lnSpc>
              <a:spcAft>
                <a:spcPts val="0"/>
              </a:spcAft>
              <a:buClrTx/>
              <a:buNone/>
            </a:pPr>
            <a:r>
              <a:rPr lang="en-US" sz="1800" b="0" dirty="0" smtClean="0">
                <a:solidFill>
                  <a:schemeClr val="bg1"/>
                </a:solidFill>
              </a:rPr>
              <a:t>Pre-tax dollars</a:t>
            </a:r>
            <a:endParaRPr lang="en-US" sz="1800" b="0" dirty="0">
              <a:solidFill>
                <a:schemeClr val="bg1"/>
              </a:solidFill>
            </a:endParaRPr>
          </a:p>
        </p:txBody>
      </p:sp>
      <p:sp>
        <p:nvSpPr>
          <p:cNvPr id="12" name="Rectangle 18"/>
          <p:cNvSpPr>
            <a:spLocks noChangeArrowheads="1"/>
          </p:cNvSpPr>
          <p:nvPr/>
        </p:nvSpPr>
        <p:spPr bwMode="auto">
          <a:xfrm>
            <a:off x="455611" y="2016126"/>
            <a:ext cx="2657474" cy="4156074"/>
          </a:xfrm>
          <a:prstGeom prst="rect">
            <a:avLst/>
          </a:prstGeom>
          <a:gradFill flip="none" rotWithShape="1">
            <a:gsLst>
              <a:gs pos="0">
                <a:srgbClr val="DBDBDB"/>
              </a:gs>
              <a:gs pos="100000">
                <a:srgbClr val="FFFFFF"/>
              </a:gs>
            </a:gsLst>
            <a:lin ang="5400000" scaled="1"/>
            <a:tileRect/>
          </a:gradFill>
          <a:ln>
            <a:noFill/>
          </a:ln>
          <a:extLst/>
        </p:spPr>
        <p:txBody>
          <a:bodyPr lIns="137160" tIns="137160" rIns="137160" bIns="137160" anchor="t" anchorCtr="0"/>
          <a:lstStyle/>
          <a:p>
            <a:pPr marL="0" lvl="1">
              <a:spcBef>
                <a:spcPts val="1200"/>
              </a:spcBef>
              <a:spcAft>
                <a:spcPts val="0"/>
              </a:spcAft>
              <a:buClr>
                <a:schemeClr val="accent2"/>
              </a:buClr>
              <a:buNone/>
            </a:pPr>
            <a:r>
              <a:rPr lang="en-US" sz="1600" dirty="0"/>
              <a:t>The amounts </a:t>
            </a:r>
            <a:r>
              <a:rPr lang="en-US" sz="1600" dirty="0" smtClean="0"/>
              <a:t>that you </a:t>
            </a:r>
            <a:r>
              <a:rPr lang="en-US" sz="1600" dirty="0"/>
              <a:t>contribute </a:t>
            </a:r>
            <a:r>
              <a:rPr lang="en-US" sz="1600" dirty="0" smtClean="0"/>
              <a:t>to your Health Advantage FSA are </a:t>
            </a:r>
            <a:r>
              <a:rPr lang="en-US" sz="1600" dirty="0"/>
              <a:t>deducted from your paycheck on </a:t>
            </a:r>
            <a:r>
              <a:rPr lang="en-US" sz="1600" dirty="0" smtClean="0"/>
              <a:t>a </a:t>
            </a:r>
            <a:r>
              <a:rPr lang="en-US" sz="1600" dirty="0"/>
              <a:t>pre-tax basis. </a:t>
            </a:r>
            <a:endParaRPr lang="en-US" sz="1600" dirty="0" smtClean="0"/>
          </a:p>
          <a:p>
            <a:pPr marL="0" lvl="1">
              <a:spcBef>
                <a:spcPts val="1200"/>
              </a:spcBef>
              <a:spcAft>
                <a:spcPts val="0"/>
              </a:spcAft>
              <a:buClr>
                <a:schemeClr val="accent2"/>
              </a:buClr>
              <a:buNone/>
            </a:pPr>
            <a:r>
              <a:rPr lang="en-US" sz="1600" dirty="0" smtClean="0"/>
              <a:t>This </a:t>
            </a:r>
            <a:r>
              <a:rPr lang="en-US" sz="1600" dirty="0"/>
              <a:t>means you don’t </a:t>
            </a:r>
            <a:r>
              <a:rPr lang="en-US" sz="1600" dirty="0" smtClean="0"/>
              <a:t/>
            </a:r>
            <a:br>
              <a:rPr lang="en-US" sz="1600" dirty="0" smtClean="0"/>
            </a:br>
            <a:r>
              <a:rPr lang="en-US" sz="1600" dirty="0" smtClean="0"/>
              <a:t>pay </a:t>
            </a:r>
            <a:r>
              <a:rPr lang="en-US" sz="1600" dirty="0"/>
              <a:t>federal and often state income taxes on these amounts. </a:t>
            </a:r>
          </a:p>
        </p:txBody>
      </p:sp>
      <p:sp>
        <p:nvSpPr>
          <p:cNvPr id="13" name="Text Box 111"/>
          <p:cNvSpPr txBox="1">
            <a:spLocks noChangeArrowheads="1"/>
          </p:cNvSpPr>
          <p:nvPr/>
        </p:nvSpPr>
        <p:spPr bwMode="auto">
          <a:xfrm>
            <a:off x="6003917" y="1243012"/>
            <a:ext cx="2657475" cy="685800"/>
          </a:xfrm>
          <a:prstGeom prst="rect">
            <a:avLst/>
          </a:prstGeom>
          <a:solidFill>
            <a:schemeClr val="bg2"/>
          </a:solidFill>
          <a:ln>
            <a:noFill/>
          </a:ln>
          <a:effectLst>
            <a:outerShdw blurRad="50800" dist="38100" dir="2700000" algn="tl" rotWithShape="0">
              <a:prstClr val="black">
                <a:alpha val="40000"/>
              </a:prstClr>
            </a:outerShdw>
          </a:effectLst>
          <a:extLst/>
        </p:spPr>
        <p:txBody>
          <a:bodyPr lIns="91440" tIns="91440" rIns="91440" bIns="91440" anchor="ctr"/>
          <a:lstStyle>
            <a:lvl1pPr marL="109538" indent="1588" eaLnBrk="0" hangingPunct="0">
              <a:defRPr sz="2000" b="1">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b="1">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b="1">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b="1">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b="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9pPr>
          </a:lstStyle>
          <a:p>
            <a:pPr marL="0" algn="ctr">
              <a:lnSpc>
                <a:spcPct val="90000"/>
              </a:lnSpc>
              <a:spcAft>
                <a:spcPts val="0"/>
              </a:spcAft>
              <a:buClrTx/>
              <a:buNone/>
            </a:pPr>
            <a:r>
              <a:rPr lang="en-US" sz="1800" b="0" dirty="0" smtClean="0">
                <a:solidFill>
                  <a:schemeClr val="bg1"/>
                </a:solidFill>
              </a:rPr>
              <a:t>Average savings</a:t>
            </a:r>
            <a:endParaRPr lang="en-US" sz="1800" b="0" dirty="0">
              <a:solidFill>
                <a:schemeClr val="bg1"/>
              </a:solidFill>
            </a:endParaRPr>
          </a:p>
        </p:txBody>
      </p:sp>
      <p:sp>
        <p:nvSpPr>
          <p:cNvPr id="14" name="Text Box 111"/>
          <p:cNvSpPr txBox="1">
            <a:spLocks noChangeArrowheads="1"/>
          </p:cNvSpPr>
          <p:nvPr/>
        </p:nvSpPr>
        <p:spPr bwMode="auto">
          <a:xfrm>
            <a:off x="3230559" y="1243012"/>
            <a:ext cx="2657475" cy="685800"/>
          </a:xfrm>
          <a:prstGeom prst="rect">
            <a:avLst/>
          </a:prstGeom>
          <a:solidFill>
            <a:schemeClr val="tx1"/>
          </a:solidFill>
          <a:ln>
            <a:noFill/>
          </a:ln>
          <a:effectLst>
            <a:outerShdw blurRad="50800" dist="38100" dir="2700000" algn="tl" rotWithShape="0">
              <a:prstClr val="black">
                <a:alpha val="40000"/>
              </a:prstClr>
            </a:outerShdw>
          </a:effectLst>
          <a:extLst/>
        </p:spPr>
        <p:txBody>
          <a:bodyPr lIns="91440" tIns="91440" rIns="91440" bIns="91440" anchor="ctr"/>
          <a:lstStyle>
            <a:lvl1pPr marL="109538" indent="1588" eaLnBrk="0" hangingPunct="0">
              <a:defRPr sz="2000" b="1">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b="1">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b="1">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b="1">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b="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9pPr>
          </a:lstStyle>
          <a:p>
            <a:pPr marL="0" algn="ctr">
              <a:lnSpc>
                <a:spcPct val="90000"/>
              </a:lnSpc>
              <a:spcAft>
                <a:spcPts val="0"/>
              </a:spcAft>
              <a:buClrTx/>
              <a:buNone/>
            </a:pPr>
            <a:r>
              <a:rPr lang="en-US" sz="1800" b="0" dirty="0" smtClean="0">
                <a:solidFill>
                  <a:schemeClr val="bg1"/>
                </a:solidFill>
              </a:rPr>
              <a:t>Tax savings</a:t>
            </a:r>
            <a:endParaRPr lang="en-US" sz="1800" b="0" dirty="0">
              <a:solidFill>
                <a:schemeClr val="bg1"/>
              </a:solidFill>
            </a:endParaRPr>
          </a:p>
        </p:txBody>
      </p:sp>
    </p:spTree>
    <p:extLst>
      <p:ext uri="{BB962C8B-B14F-4D97-AF65-F5344CB8AC3E}">
        <p14:creationId xmlns:p14="http://schemas.microsoft.com/office/powerpoint/2010/main" val="284358317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tax savings</a:t>
            </a:r>
            <a:endParaRPr lang="en-US" dirty="0"/>
          </a:p>
        </p:txBody>
      </p:sp>
      <p:sp>
        <p:nvSpPr>
          <p:cNvPr id="5" name="Text Box 3"/>
          <p:cNvSpPr txBox="1">
            <a:spLocks noChangeArrowheads="1"/>
          </p:cNvSpPr>
          <p:nvPr/>
        </p:nvSpPr>
        <p:spPr bwMode="auto">
          <a:xfrm>
            <a:off x="457199" y="947161"/>
            <a:ext cx="8296276" cy="7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spcBef>
                <a:spcPts val="1200"/>
              </a:spcBef>
              <a:spcAft>
                <a:spcPct val="0"/>
              </a:spcAft>
              <a:buNone/>
            </a:pPr>
            <a:r>
              <a:rPr lang="en-US" sz="1600" dirty="0" smtClean="0">
                <a:latin typeface="+mn-lt"/>
                <a:ea typeface="+mn-ea"/>
                <a:cs typeface="+mn-cs"/>
              </a:rPr>
              <a:t>In this example of the tax savings, the employee earns an annual compensation of $35,000. </a:t>
            </a:r>
            <a:r>
              <a:rPr lang="en-US" sz="1600" dirty="0" smtClean="0"/>
              <a:t>The employee has </a:t>
            </a:r>
            <a:r>
              <a:rPr lang="en-US" sz="1600" dirty="0" smtClean="0">
                <a:latin typeface="+mn-lt"/>
                <a:ea typeface="+mn-ea"/>
                <a:cs typeface="+mn-cs"/>
              </a:rPr>
              <a:t>elected to contribute $1,000 toward a Health Advantage FSA and $5,000 </a:t>
            </a:r>
            <a:r>
              <a:rPr lang="en-US" sz="1600" dirty="0"/>
              <a:t>toward a dependent </a:t>
            </a:r>
            <a:r>
              <a:rPr lang="en-US" sz="1600" dirty="0" smtClean="0"/>
              <a:t>care </a:t>
            </a:r>
            <a:r>
              <a:rPr lang="en-US" sz="1600" dirty="0" smtClean="0">
                <a:latin typeface="+mn-lt"/>
                <a:ea typeface="+mn-ea"/>
                <a:cs typeface="+mn-cs"/>
              </a:rPr>
              <a:t>FSA. The contributions for the plan year will total $6,000.</a:t>
            </a:r>
            <a:endParaRPr lang="en-US" sz="1600" dirty="0">
              <a:latin typeface="+mn-lt"/>
              <a:ea typeface="+mn-ea"/>
              <a:cs typeface="+mn-cs"/>
            </a:endParaRPr>
          </a:p>
        </p:txBody>
      </p:sp>
      <p:sp>
        <p:nvSpPr>
          <p:cNvPr id="8"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113891454"/>
              </p:ext>
            </p:extLst>
          </p:nvPr>
        </p:nvGraphicFramePr>
        <p:xfrm>
          <a:off x="457199" y="2035174"/>
          <a:ext cx="5981702" cy="3541998"/>
        </p:xfrm>
        <a:graphic>
          <a:graphicData uri="http://schemas.openxmlformats.org/drawingml/2006/table">
            <a:tbl>
              <a:tblPr firstRow="1" bandRow="1">
                <a:tableStyleId>{073A0DAA-6AF3-43AB-8588-CEC1D06C72B9}</a:tableStyleId>
              </a:tblPr>
              <a:tblGrid>
                <a:gridCol w="3971926"/>
                <a:gridCol w="1004888"/>
                <a:gridCol w="1004888"/>
              </a:tblGrid>
              <a:tr h="691055">
                <a:tc>
                  <a:txBody>
                    <a:bodyPr/>
                    <a:lstStyle/>
                    <a:p>
                      <a:endParaRPr lang="en-US" sz="1200" dirty="0"/>
                    </a:p>
                  </a:txBody>
                  <a:tcPr marR="137160" marT="91440" marB="91440" anchor="ctr">
                    <a:noFill/>
                  </a:tcPr>
                </a:tc>
                <a:tc>
                  <a:txBody>
                    <a:bodyPr/>
                    <a:lstStyle/>
                    <a:p>
                      <a:pPr algn="r"/>
                      <a:r>
                        <a:rPr lang="en-US" sz="1200" b="0" dirty="0" smtClean="0"/>
                        <a:t>With </a:t>
                      </a:r>
                      <a:br>
                        <a:rPr lang="en-US" sz="1200" b="0" dirty="0" smtClean="0"/>
                      </a:br>
                      <a:r>
                        <a:rPr lang="en-US" sz="1200" b="0" dirty="0" smtClean="0"/>
                        <a:t>FSA</a:t>
                      </a:r>
                      <a:r>
                        <a:rPr lang="en-US" sz="1200" b="0" baseline="0" dirty="0" smtClean="0"/>
                        <a:t> Plan</a:t>
                      </a:r>
                      <a:endParaRPr lang="en-US" sz="1200" b="0" dirty="0"/>
                    </a:p>
                  </a:txBody>
                  <a:tcPr marR="137160" marT="91440" marB="91440" anchor="ctr"/>
                </a:tc>
                <a:tc>
                  <a:txBody>
                    <a:bodyPr/>
                    <a:lstStyle/>
                    <a:p>
                      <a:pPr algn="r"/>
                      <a:r>
                        <a:rPr lang="en-US" sz="1200" b="0" smtClean="0"/>
                        <a:t>Without </a:t>
                      </a:r>
                      <a:br>
                        <a:rPr lang="en-US" sz="1200" b="0" smtClean="0"/>
                      </a:br>
                      <a:r>
                        <a:rPr lang="en-US" sz="1200" b="0" smtClean="0"/>
                        <a:t>FSA</a:t>
                      </a:r>
                      <a:r>
                        <a:rPr lang="en-US" sz="1200" b="0" baseline="0" smtClean="0"/>
                        <a:t> </a:t>
                      </a:r>
                      <a:r>
                        <a:rPr lang="en-US" sz="1200" b="0" baseline="0" dirty="0" smtClean="0"/>
                        <a:t>Plan</a:t>
                      </a:r>
                      <a:endParaRPr lang="en-US" sz="1200" b="0" dirty="0"/>
                    </a:p>
                  </a:txBody>
                  <a:tcPr marR="137160" marT="91440" marB="91440" anchor="ctr"/>
                </a:tc>
              </a:tr>
              <a:tr h="569421">
                <a:tc>
                  <a:txBody>
                    <a:bodyPr/>
                    <a:lstStyle/>
                    <a:p>
                      <a:r>
                        <a:rPr lang="en-US" sz="1200" b="1" dirty="0" smtClean="0"/>
                        <a:t>Annual earnings</a:t>
                      </a:r>
                      <a:br>
                        <a:rPr lang="en-US" sz="1200" b="1" dirty="0" smtClean="0"/>
                      </a:br>
                      <a:r>
                        <a:rPr lang="en-US" sz="1200" i="1" dirty="0" smtClean="0"/>
                        <a:t>Health/dependent</a:t>
                      </a:r>
                      <a:r>
                        <a:rPr lang="en-US" sz="1200" i="1" baseline="0" dirty="0" smtClean="0"/>
                        <a:t> care expenses reimbursed by plan</a:t>
                      </a:r>
                      <a:endParaRPr lang="en-US" sz="1200" i="1" dirty="0"/>
                    </a:p>
                  </a:txBody>
                  <a:tcPr marR="137160" marT="91440" marB="91440" anchor="ctr"/>
                </a:tc>
                <a:tc>
                  <a:txBody>
                    <a:bodyPr/>
                    <a:lstStyle/>
                    <a:p>
                      <a:pPr algn="r"/>
                      <a:r>
                        <a:rPr lang="en-US" sz="1200" dirty="0" smtClean="0"/>
                        <a:t>$35,000</a:t>
                      </a:r>
                      <a:br>
                        <a:rPr lang="en-US" sz="1200" dirty="0" smtClean="0"/>
                      </a:br>
                      <a:r>
                        <a:rPr lang="en-US" sz="1200" i="1" dirty="0" smtClean="0">
                          <a:latin typeface="Arial"/>
                          <a:cs typeface="Arial"/>
                        </a:rPr>
                        <a:t>‒</a:t>
                      </a:r>
                      <a:r>
                        <a:rPr lang="en-US" sz="1200" i="1" dirty="0" smtClean="0"/>
                        <a:t>$6,000</a:t>
                      </a:r>
                      <a:endParaRPr lang="en-US" sz="1200" i="1" dirty="0"/>
                    </a:p>
                  </a:txBody>
                  <a:tcPr marR="137160" marT="91440" marB="91440" anchor="ctr"/>
                </a:tc>
                <a:tc>
                  <a:txBody>
                    <a:bodyPr/>
                    <a:lstStyle/>
                    <a:p>
                      <a:pPr algn="r"/>
                      <a:r>
                        <a:rPr lang="en-US" sz="1200" dirty="0" smtClean="0"/>
                        <a:t>$35,000</a:t>
                      </a:r>
                      <a:br>
                        <a:rPr lang="en-US" sz="1200" dirty="0" smtClean="0"/>
                      </a:br>
                      <a:r>
                        <a:rPr lang="en-US" sz="1200" i="1" dirty="0" smtClean="0">
                          <a:latin typeface="+mn-lt"/>
                          <a:cs typeface="Arial"/>
                        </a:rPr>
                        <a:t>‒</a:t>
                      </a:r>
                      <a:r>
                        <a:rPr lang="en-US" sz="1200" i="1" dirty="0" smtClean="0"/>
                        <a:t>$0</a:t>
                      </a:r>
                      <a:endParaRPr lang="en-US" sz="1200" i="1" dirty="0"/>
                    </a:p>
                  </a:txBody>
                  <a:tcPr marR="137160" marT="91440" marB="91440" anchor="ctr"/>
                </a:tc>
              </a:tr>
              <a:tr h="917125">
                <a:tc>
                  <a:txBody>
                    <a:bodyPr/>
                    <a:lstStyle/>
                    <a:p>
                      <a:r>
                        <a:rPr lang="en-US" sz="1200" b="1" dirty="0" smtClean="0"/>
                        <a:t>Taxable</a:t>
                      </a:r>
                      <a:r>
                        <a:rPr lang="en-US" sz="1200" b="1" baseline="0" dirty="0" smtClean="0"/>
                        <a:t> compensation</a:t>
                      </a:r>
                      <a:br>
                        <a:rPr lang="en-US" sz="1200" b="1" baseline="0" dirty="0" smtClean="0"/>
                      </a:br>
                      <a:r>
                        <a:rPr lang="en-US" sz="1200" i="1" baseline="0" dirty="0" smtClean="0"/>
                        <a:t>Estimated federal income taxes, Social Security </a:t>
                      </a:r>
                      <a:br>
                        <a:rPr lang="en-US" sz="1200" i="1" baseline="0" dirty="0" smtClean="0"/>
                      </a:br>
                      <a:r>
                        <a:rPr lang="en-US" sz="1200" i="1" baseline="0" dirty="0" smtClean="0"/>
                        <a:t>and Medicare (FICA) tax at 7.65%</a:t>
                      </a:r>
                      <a:endParaRPr lang="en-US" sz="1200" i="1" dirty="0"/>
                    </a:p>
                  </a:txBody>
                  <a:tcPr marR="137160" marT="91440" marB="91440" anchor="ctr"/>
                </a:tc>
                <a:tc>
                  <a:txBody>
                    <a:bodyPr/>
                    <a:lstStyle/>
                    <a:p>
                      <a:pPr algn="r"/>
                      <a:r>
                        <a:rPr lang="en-US" sz="1200" dirty="0" smtClean="0"/>
                        <a:t>$29,000</a:t>
                      </a:r>
                      <a:br>
                        <a:rPr lang="en-US" sz="1200" dirty="0" smtClean="0"/>
                      </a:br>
                      <a:r>
                        <a:rPr lang="en-US" sz="1200" dirty="0" smtClean="0"/>
                        <a:t/>
                      </a:r>
                      <a:br>
                        <a:rPr lang="en-US" sz="1200" dirty="0" smtClean="0"/>
                      </a:br>
                      <a:r>
                        <a:rPr lang="en-US" sz="1200" i="1" dirty="0" smtClean="0">
                          <a:latin typeface="+mn-lt"/>
                          <a:cs typeface="Arial"/>
                        </a:rPr>
                        <a:t>‒</a:t>
                      </a:r>
                      <a:r>
                        <a:rPr lang="en-US" sz="1200" i="1" dirty="0" smtClean="0"/>
                        <a:t>$8,700</a:t>
                      </a:r>
                      <a:endParaRPr lang="en-US" sz="1200" i="1" dirty="0"/>
                    </a:p>
                  </a:txBody>
                  <a:tcPr marR="137160" marT="91440" marB="91440" anchor="ctr"/>
                </a:tc>
                <a:tc>
                  <a:txBody>
                    <a:bodyPr/>
                    <a:lstStyle/>
                    <a:p>
                      <a:pPr algn="r"/>
                      <a:r>
                        <a:rPr lang="en-US" sz="1200" smtClean="0"/>
                        <a:t>$35,000</a:t>
                      </a:r>
                      <a:br>
                        <a:rPr lang="en-US" sz="1200" smtClean="0"/>
                      </a:br>
                      <a:r>
                        <a:rPr lang="en-US" sz="1200" smtClean="0"/>
                        <a:t/>
                      </a:r>
                      <a:br>
                        <a:rPr lang="en-US" sz="1200" smtClean="0"/>
                      </a:br>
                      <a:r>
                        <a:rPr lang="en-US" sz="1200" i="1" smtClean="0">
                          <a:latin typeface="+mn-lt"/>
                          <a:cs typeface="Arial"/>
                        </a:rPr>
                        <a:t>‒</a:t>
                      </a:r>
                      <a:r>
                        <a:rPr lang="en-US" sz="1200" i="1" smtClean="0"/>
                        <a:t>$10,500</a:t>
                      </a:r>
                      <a:endParaRPr lang="en-US" sz="1200" i="1" dirty="0"/>
                    </a:p>
                  </a:txBody>
                  <a:tcPr marR="137160" marT="91440" marB="91440" anchor="ctr"/>
                </a:tc>
              </a:tr>
              <a:tr h="697651">
                <a:tc>
                  <a:txBody>
                    <a:bodyPr/>
                    <a:lstStyle/>
                    <a:p>
                      <a:r>
                        <a:rPr lang="en-US" sz="1200" b="1" dirty="0" smtClean="0"/>
                        <a:t>After-tax compensation</a:t>
                      </a:r>
                      <a:br>
                        <a:rPr lang="en-US" sz="1200" b="1" dirty="0" smtClean="0"/>
                      </a:br>
                      <a:r>
                        <a:rPr lang="en-US" sz="1200" i="1" dirty="0" smtClean="0"/>
                        <a:t>Health/dependent care expenses paid after-tax</a:t>
                      </a:r>
                      <a:endParaRPr lang="en-US" sz="1200" i="1" dirty="0"/>
                    </a:p>
                  </a:txBody>
                  <a:tcPr marR="137160" marT="91440" marB="91440" anchor="ctr"/>
                </a:tc>
                <a:tc>
                  <a:txBody>
                    <a:bodyPr/>
                    <a:lstStyle/>
                    <a:p>
                      <a:pPr algn="r"/>
                      <a:r>
                        <a:rPr lang="en-US" sz="1200" dirty="0" smtClean="0"/>
                        <a:t>$20,300</a:t>
                      </a:r>
                      <a:br>
                        <a:rPr lang="en-US" sz="1200" dirty="0" smtClean="0"/>
                      </a:br>
                      <a:r>
                        <a:rPr lang="en-US" sz="1200" i="1" dirty="0" smtClean="0">
                          <a:latin typeface="+mn-lt"/>
                          <a:cs typeface="Arial"/>
                        </a:rPr>
                        <a:t>‒$0</a:t>
                      </a:r>
                      <a:endParaRPr lang="en-US" sz="1200" i="1" dirty="0"/>
                    </a:p>
                  </a:txBody>
                  <a:tcPr marR="137160" marT="91440" marB="91440" anchor="ctr"/>
                </a:tc>
                <a:tc>
                  <a:txBody>
                    <a:bodyPr/>
                    <a:lstStyle/>
                    <a:p>
                      <a:pPr algn="r"/>
                      <a:r>
                        <a:rPr lang="en-US" sz="1200" dirty="0" smtClean="0"/>
                        <a:t>$24,500</a:t>
                      </a:r>
                      <a:br>
                        <a:rPr lang="en-US" sz="1200" dirty="0" smtClean="0"/>
                      </a:br>
                      <a:r>
                        <a:rPr lang="en-US" sz="1200" i="1" dirty="0" smtClean="0">
                          <a:latin typeface="+mn-lt"/>
                          <a:cs typeface="Arial"/>
                        </a:rPr>
                        <a:t>‒$6,000</a:t>
                      </a:r>
                      <a:endParaRPr lang="en-US" sz="1200" i="1" dirty="0"/>
                    </a:p>
                  </a:txBody>
                  <a:tcPr marR="137160" marT="91440" marB="91440" anchor="ctr"/>
                </a:tc>
              </a:tr>
              <a:tr h="666746">
                <a:tc>
                  <a:txBody>
                    <a:bodyPr/>
                    <a:lstStyle/>
                    <a:p>
                      <a:r>
                        <a:rPr lang="en-US" sz="1400" b="1" dirty="0" smtClean="0">
                          <a:solidFill>
                            <a:schemeClr val="accent1"/>
                          </a:solidFill>
                        </a:rPr>
                        <a:t>Spendable income after taxes and expenses</a:t>
                      </a:r>
                      <a:endParaRPr lang="en-US" sz="1400" b="1" dirty="0">
                        <a:solidFill>
                          <a:schemeClr val="accent1"/>
                        </a:solidFill>
                      </a:endParaRPr>
                    </a:p>
                  </a:txBody>
                  <a:tcPr marR="137160" marT="91440" marB="91440" anchor="ctr"/>
                </a:tc>
                <a:tc>
                  <a:txBody>
                    <a:bodyPr/>
                    <a:lstStyle/>
                    <a:p>
                      <a:pPr algn="r"/>
                      <a:r>
                        <a:rPr lang="en-US" sz="1400" b="1" dirty="0" smtClean="0">
                          <a:solidFill>
                            <a:schemeClr val="accent1"/>
                          </a:solidFill>
                        </a:rPr>
                        <a:t>$20,300</a:t>
                      </a:r>
                      <a:endParaRPr lang="en-US" sz="1400" b="1" dirty="0">
                        <a:solidFill>
                          <a:schemeClr val="accent1"/>
                        </a:solidFill>
                      </a:endParaRPr>
                    </a:p>
                  </a:txBody>
                  <a:tcPr marR="137160" marT="91440" marB="91440" anchor="ctr"/>
                </a:tc>
                <a:tc>
                  <a:txBody>
                    <a:bodyPr/>
                    <a:lstStyle/>
                    <a:p>
                      <a:pPr algn="r"/>
                      <a:r>
                        <a:rPr lang="en-US" sz="1400" b="1" dirty="0" smtClean="0">
                          <a:solidFill>
                            <a:schemeClr val="accent1"/>
                          </a:solidFill>
                        </a:rPr>
                        <a:t>$18,500</a:t>
                      </a:r>
                      <a:endParaRPr lang="en-US" sz="1400" b="1" dirty="0">
                        <a:solidFill>
                          <a:schemeClr val="accent1"/>
                        </a:solidFill>
                      </a:endParaRPr>
                    </a:p>
                  </a:txBody>
                  <a:tcPr marR="137160" marT="91440" marB="91440" anchor="ctr"/>
                </a:tc>
              </a:tr>
            </a:tbl>
          </a:graphicData>
        </a:graphic>
      </p:graphicFrame>
      <p:sp>
        <p:nvSpPr>
          <p:cNvPr id="11" name="Left Arrow 9"/>
          <p:cNvSpPr>
            <a:spLocks noChangeArrowheads="1"/>
          </p:cNvSpPr>
          <p:nvPr/>
        </p:nvSpPr>
        <p:spPr bwMode="auto">
          <a:xfrm>
            <a:off x="6363496" y="4514849"/>
            <a:ext cx="2322512" cy="1448203"/>
          </a:xfrm>
          <a:prstGeom prst="leftArrow">
            <a:avLst>
              <a:gd name="adj1" fmla="val 82152"/>
              <a:gd name="adj2" fmla="val 49998"/>
            </a:avLst>
          </a:prstGeom>
          <a:solidFill>
            <a:schemeClr val="accent1"/>
          </a:solidFill>
          <a:ln>
            <a:noFill/>
          </a:ln>
          <a:effectLst>
            <a:outerShdw blurRad="50800" dist="38100" dir="2700000" algn="tl" rotWithShape="0">
              <a:prstClr val="black">
                <a:alpha val="40000"/>
              </a:prstClr>
            </a:outerShdw>
          </a:effectLst>
        </p:spPr>
        <p:txBody>
          <a:bodyPr/>
          <a:lstStyle/>
          <a:p>
            <a:pPr algn="r" eaLnBrk="0" hangingPunct="0"/>
            <a:endParaRPr lang="en-US"/>
          </a:p>
        </p:txBody>
      </p:sp>
      <p:sp>
        <p:nvSpPr>
          <p:cNvPr id="12" name="Text Box 109"/>
          <p:cNvSpPr txBox="1">
            <a:spLocks noChangeArrowheads="1"/>
          </p:cNvSpPr>
          <p:nvPr/>
        </p:nvSpPr>
        <p:spPr bwMode="auto">
          <a:xfrm>
            <a:off x="6867526" y="4648200"/>
            <a:ext cx="2305052"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Aft>
                <a:spcPts val="0"/>
              </a:spcAft>
              <a:buNone/>
            </a:pPr>
            <a:r>
              <a:rPr lang="en-US" sz="1600" b="1" dirty="0">
                <a:solidFill>
                  <a:schemeClr val="bg1"/>
                </a:solidFill>
              </a:rPr>
              <a:t>Total </a:t>
            </a:r>
            <a:r>
              <a:rPr lang="en-US" sz="1600" b="1" dirty="0" smtClean="0">
                <a:solidFill>
                  <a:schemeClr val="bg1"/>
                </a:solidFill>
              </a:rPr>
              <a:t>estimated</a:t>
            </a:r>
            <a:endParaRPr lang="en-US" sz="1600" b="1" dirty="0">
              <a:solidFill>
                <a:schemeClr val="bg1"/>
              </a:solidFill>
            </a:endParaRPr>
          </a:p>
          <a:p>
            <a:pPr eaLnBrk="1" hangingPunct="1">
              <a:spcAft>
                <a:spcPts val="0"/>
              </a:spcAft>
              <a:buNone/>
            </a:pPr>
            <a:r>
              <a:rPr lang="en-US" sz="1600" b="1" dirty="0" smtClean="0">
                <a:solidFill>
                  <a:schemeClr val="bg1"/>
                </a:solidFill>
              </a:rPr>
              <a:t>savings:</a:t>
            </a:r>
            <a:endParaRPr lang="en-US" sz="1600" b="1" dirty="0">
              <a:solidFill>
                <a:schemeClr val="bg1"/>
              </a:solidFill>
            </a:endParaRPr>
          </a:p>
          <a:p>
            <a:pPr eaLnBrk="1" hangingPunct="1">
              <a:spcAft>
                <a:spcPts val="0"/>
              </a:spcAft>
              <a:buNone/>
            </a:pPr>
            <a:r>
              <a:rPr lang="en-US" sz="1600" dirty="0" smtClean="0">
                <a:solidFill>
                  <a:schemeClr val="bg1"/>
                </a:solidFill>
              </a:rPr>
              <a:t>$</a:t>
            </a:r>
            <a:r>
              <a:rPr lang="en-US" sz="1600" dirty="0">
                <a:solidFill>
                  <a:schemeClr val="bg1"/>
                </a:solidFill>
              </a:rPr>
              <a:t>1,800 or </a:t>
            </a:r>
            <a:r>
              <a:rPr lang="en-US" sz="1600" dirty="0" smtClean="0">
                <a:solidFill>
                  <a:schemeClr val="bg1"/>
                </a:solidFill>
              </a:rPr>
              <a:t>$150/mo.</a:t>
            </a:r>
            <a:endParaRPr lang="en-US" sz="1600" dirty="0">
              <a:solidFill>
                <a:schemeClr val="bg1"/>
              </a:solidFill>
            </a:endParaRPr>
          </a:p>
        </p:txBody>
      </p:sp>
    </p:spTree>
    <p:extLst>
      <p:ext uri="{BB962C8B-B14F-4D97-AF65-F5344CB8AC3E}">
        <p14:creationId xmlns:p14="http://schemas.microsoft.com/office/powerpoint/2010/main" val="10190631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eligible and when can I enroll?</a:t>
            </a:r>
            <a:endParaRPr lang="en-US" dirty="0"/>
          </a:p>
        </p:txBody>
      </p:sp>
      <p:sp>
        <p:nvSpPr>
          <p:cNvPr id="3" name="Content Placeholder 2"/>
          <p:cNvSpPr>
            <a:spLocks noGrp="1"/>
          </p:cNvSpPr>
          <p:nvPr>
            <p:ph idx="1"/>
          </p:nvPr>
        </p:nvSpPr>
        <p:spPr>
          <a:xfrm>
            <a:off x="447676" y="1114425"/>
            <a:ext cx="4471988" cy="4513263"/>
          </a:xfrm>
        </p:spPr>
        <p:txBody>
          <a:bodyPr anchor="ctr" anchorCtr="0"/>
          <a:lstStyle/>
          <a:p>
            <a:r>
              <a:rPr lang="en-US" dirty="0" smtClean="0"/>
              <a:t>Good news! You don’t have to be enrolled in your employer’s medical plan to participate. </a:t>
            </a:r>
            <a:br>
              <a:rPr lang="en-US" dirty="0" smtClean="0"/>
            </a:br>
            <a:r>
              <a:rPr lang="en-US" dirty="0" smtClean="0"/>
              <a:t>If you are benefit-eligible, you can enroll in a Health Advantage FSA.</a:t>
            </a:r>
          </a:p>
          <a:p>
            <a:pPr marL="0" indent="0">
              <a:buNone/>
            </a:pPr>
            <a:endParaRPr lang="en-US" dirty="0" smtClean="0"/>
          </a:p>
          <a:p>
            <a:r>
              <a:rPr lang="en-US" dirty="0" smtClean="0"/>
              <a:t>If your spouse has a plan, you might be able </a:t>
            </a:r>
            <a:br>
              <a:rPr lang="en-US" dirty="0" smtClean="0"/>
            </a:br>
            <a:r>
              <a:rPr lang="en-US" dirty="0" smtClean="0"/>
              <a:t>to use both plans for medical expenses.</a:t>
            </a:r>
          </a:p>
          <a:p>
            <a:pPr marL="0" indent="0">
              <a:buNone/>
            </a:pPr>
            <a:endParaRPr lang="en-US" dirty="0" smtClean="0"/>
          </a:p>
          <a:p>
            <a:r>
              <a:rPr lang="en-US" dirty="0" smtClean="0"/>
              <a:t>Each year, you will need to enroll before the plan year begins. This is usually completed during your employer’s open-enrollment period.</a:t>
            </a:r>
          </a:p>
        </p:txBody>
      </p:sp>
      <p:sp>
        <p:nvSpPr>
          <p:cNvPr id="7" name="Slide Number Placeholder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8</a:t>
            </a:fld>
            <a:endParaRPr lang="en-US"/>
          </a:p>
        </p:txBody>
      </p:sp>
      <p:pic>
        <p:nvPicPr>
          <p:cNvPr id="6146" name="Picture 2" descr="C:\Users\Chrissy\Desktop\APR 18\FSA deck\hispanic cou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175" y="960438"/>
            <a:ext cx="3475038" cy="5211762"/>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248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election changes</a:t>
            </a:r>
            <a:endParaRPr lang="en-US" dirty="0"/>
          </a:p>
        </p:txBody>
      </p:sp>
      <p:sp>
        <p:nvSpPr>
          <p:cNvPr id="3" name="Content Placeholder 2"/>
          <p:cNvSpPr>
            <a:spLocks noGrp="1"/>
          </p:cNvSpPr>
          <p:nvPr>
            <p:ph idx="1"/>
          </p:nvPr>
        </p:nvSpPr>
        <p:spPr>
          <a:xfrm>
            <a:off x="457201" y="960438"/>
            <a:ext cx="4471987" cy="5210175"/>
          </a:xfrm>
        </p:spPr>
        <p:txBody>
          <a:bodyPr/>
          <a:lstStyle/>
          <a:p>
            <a:pPr marL="0" indent="0">
              <a:buNone/>
            </a:pPr>
            <a:r>
              <a:rPr lang="en-US" dirty="0" smtClean="0"/>
              <a:t>After a new plan year begins, you generally cannot change your benefit election. However, </a:t>
            </a:r>
            <a:br>
              <a:rPr lang="en-US" dirty="0" smtClean="0"/>
            </a:br>
            <a:r>
              <a:rPr lang="en-US" dirty="0" smtClean="0"/>
              <a:t>if there is a family status change, such as </a:t>
            </a:r>
            <a:r>
              <a:rPr lang="en-US" dirty="0"/>
              <a:t>one </a:t>
            </a:r>
            <a:r>
              <a:rPr lang="en-US" dirty="0" smtClean="0"/>
              <a:t/>
            </a:r>
            <a:br>
              <a:rPr lang="en-US" dirty="0" smtClean="0"/>
            </a:br>
            <a:r>
              <a:rPr lang="en-US" dirty="0" smtClean="0"/>
              <a:t>of those listed below, you may be able to change </a:t>
            </a:r>
            <a:br>
              <a:rPr lang="en-US" dirty="0" smtClean="0"/>
            </a:br>
            <a:r>
              <a:rPr lang="en-US" dirty="0" smtClean="0"/>
              <a:t>your election.</a:t>
            </a:r>
          </a:p>
          <a:p>
            <a:pPr marL="0" indent="0">
              <a:spcBef>
                <a:spcPts val="1800"/>
              </a:spcBef>
              <a:buNone/>
            </a:pPr>
            <a:r>
              <a:rPr lang="en-US" dirty="0" smtClean="0">
                <a:solidFill>
                  <a:schemeClr val="accent1"/>
                </a:solidFill>
              </a:rPr>
              <a:t>Status changes include:</a:t>
            </a:r>
          </a:p>
          <a:p>
            <a:r>
              <a:rPr lang="en-US" dirty="0" smtClean="0"/>
              <a:t>Marriage or divorce</a:t>
            </a:r>
          </a:p>
          <a:p>
            <a:r>
              <a:rPr lang="en-US" dirty="0" smtClean="0"/>
              <a:t>Birth or adoption</a:t>
            </a:r>
          </a:p>
          <a:p>
            <a:r>
              <a:rPr lang="en-US" dirty="0" smtClean="0"/>
              <a:t>Death of spouse or child</a:t>
            </a:r>
          </a:p>
          <a:p>
            <a:r>
              <a:rPr lang="en-US" dirty="0" smtClean="0"/>
              <a:t>Change in your or your spouse’s </a:t>
            </a:r>
            <a:br>
              <a:rPr lang="en-US" dirty="0" smtClean="0"/>
            </a:br>
            <a:r>
              <a:rPr lang="en-US" dirty="0" smtClean="0"/>
              <a:t>employment status, including termination</a:t>
            </a:r>
          </a:p>
          <a:p>
            <a:r>
              <a:rPr lang="en-US" dirty="0" smtClean="0"/>
              <a:t>Unpaid leave of absence</a:t>
            </a:r>
          </a:p>
        </p:txBody>
      </p:sp>
      <p:sp>
        <p:nvSpPr>
          <p:cNvPr id="6" name="Rectangle 6"/>
          <p:cNvSpPr>
            <a:spLocks noGrp="1" noChangeArrowheads="1"/>
          </p:cNvSpPr>
          <p:nvPr>
            <p:ph type="sldNum" sz="quarter" idx="4294967295"/>
          </p:nvPr>
        </p:nvSpPr>
        <p:spPr bwMode="auto">
          <a:xfrm>
            <a:off x="8382000" y="6580188"/>
            <a:ext cx="3048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spcAft>
                <a:spcPct val="0"/>
              </a:spcAft>
              <a:buClrTx/>
              <a:buFontTx/>
              <a:buNone/>
              <a:defRPr sz="800">
                <a:latin typeface="Arial" pitchFamily="34" charset="0"/>
              </a:defRPr>
            </a:lvl1pPr>
          </a:lstStyle>
          <a:p>
            <a:pPr>
              <a:defRPr/>
            </a:pPr>
            <a:fld id="{B9F6DBB0-DC7B-4779-A06F-1DC25A8F4A43}" type="slidenum">
              <a:rPr lang="en-US"/>
              <a:pPr>
                <a:defRPr/>
              </a:pPr>
              <a:t>9</a:t>
            </a:fld>
            <a:endParaRPr lang="en-US"/>
          </a:p>
        </p:txBody>
      </p:sp>
      <p:pic>
        <p:nvPicPr>
          <p:cNvPr id="7170" name="Picture 2" descr="C:\Users\Chrissy\Desktop\APR 18\FSA deck\dad and ba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175" y="960437"/>
            <a:ext cx="3475038" cy="521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1547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in">
  <a:themeElements>
    <a:clrScheme name="Main 1">
      <a:dk1>
        <a:srgbClr val="63666A"/>
      </a:dk1>
      <a:lt1>
        <a:srgbClr val="FFFFFF"/>
      </a:lt1>
      <a:dk2>
        <a:srgbClr val="63666A"/>
      </a:dk2>
      <a:lt2>
        <a:srgbClr val="0D776E"/>
      </a:lt2>
      <a:accent1>
        <a:srgbClr val="D45D00"/>
      </a:accent1>
      <a:accent2>
        <a:srgbClr val="D19000"/>
      </a:accent2>
      <a:accent3>
        <a:srgbClr val="FFFFFF"/>
      </a:accent3>
      <a:accent4>
        <a:srgbClr val="535659"/>
      </a:accent4>
      <a:accent5>
        <a:srgbClr val="E6B6AA"/>
      </a:accent5>
      <a:accent6>
        <a:srgbClr val="BD8200"/>
      </a:accent6>
      <a:hlink>
        <a:srgbClr val="96172E"/>
      </a:hlink>
      <a:folHlink>
        <a:srgbClr val="8E9300"/>
      </a:folHlink>
    </a:clrScheme>
    <a:fontScheme name="Mai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8275" marR="0" indent="-168275" algn="l" defTabSz="914400" rtl="0" eaLnBrk="1" fontAlgn="base" latinLnBrk="0" hangingPunct="1">
          <a:lnSpc>
            <a:spcPct val="95000"/>
          </a:lnSpc>
          <a:spcBef>
            <a:spcPct val="0"/>
          </a:spcBef>
          <a:spcAft>
            <a:spcPct val="35000"/>
          </a:spcAft>
          <a:buClr>
            <a:schemeClr val="accent1"/>
          </a:buClr>
          <a:buSzTx/>
          <a:buFontTx/>
          <a:buChar char="•"/>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8275" marR="0" indent="-168275" algn="l" defTabSz="914400" rtl="0" eaLnBrk="1" fontAlgn="base" latinLnBrk="0" hangingPunct="1">
          <a:lnSpc>
            <a:spcPct val="95000"/>
          </a:lnSpc>
          <a:spcBef>
            <a:spcPct val="0"/>
          </a:spcBef>
          <a:spcAft>
            <a:spcPct val="35000"/>
          </a:spcAft>
          <a:buClr>
            <a:schemeClr val="accent1"/>
          </a:buClr>
          <a:buSzTx/>
          <a:buFontTx/>
          <a:buChar char="•"/>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Main 1">
        <a:dk1>
          <a:srgbClr val="63666A"/>
        </a:dk1>
        <a:lt1>
          <a:srgbClr val="FFFFFF"/>
        </a:lt1>
        <a:dk2>
          <a:srgbClr val="63666A"/>
        </a:dk2>
        <a:lt2>
          <a:srgbClr val="0D776E"/>
        </a:lt2>
        <a:accent1>
          <a:srgbClr val="D45D00"/>
        </a:accent1>
        <a:accent2>
          <a:srgbClr val="D19000"/>
        </a:accent2>
        <a:accent3>
          <a:srgbClr val="FFFFFF"/>
        </a:accent3>
        <a:accent4>
          <a:srgbClr val="535659"/>
        </a:accent4>
        <a:accent5>
          <a:srgbClr val="E6B6AA"/>
        </a:accent5>
        <a:accent6>
          <a:srgbClr val="BD8200"/>
        </a:accent6>
        <a:hlink>
          <a:srgbClr val="96172E"/>
        </a:hlink>
        <a:folHlink>
          <a:srgbClr val="8E9300"/>
        </a:folHlink>
      </a:clrScheme>
      <a:clrMap bg1="lt1" tx1="dk1" bg2="lt2" tx2="dk2" accent1="accent1" accent2="accent2" accent3="accent3" accent4="accent4" accent5="accent5" accent6="accent6" hlink="hlink" folHlink="folHlink"/>
    </a:extraClrScheme>
    <a:extraClrScheme>
      <a:clrScheme name="Main 2">
        <a:dk1>
          <a:srgbClr val="53565A"/>
        </a:dk1>
        <a:lt1>
          <a:srgbClr val="FFFFFF"/>
        </a:lt1>
        <a:dk2>
          <a:srgbClr val="63666A"/>
        </a:dk2>
        <a:lt2>
          <a:srgbClr val="0D776E"/>
        </a:lt2>
        <a:accent1>
          <a:srgbClr val="D45D00"/>
        </a:accent1>
        <a:accent2>
          <a:srgbClr val="D19000"/>
        </a:accent2>
        <a:accent3>
          <a:srgbClr val="FFFFFF"/>
        </a:accent3>
        <a:accent4>
          <a:srgbClr val="46484C"/>
        </a:accent4>
        <a:accent5>
          <a:srgbClr val="E6B6AA"/>
        </a:accent5>
        <a:accent6>
          <a:srgbClr val="BD8200"/>
        </a:accent6>
        <a:hlink>
          <a:srgbClr val="96172E"/>
        </a:hlink>
        <a:folHlink>
          <a:srgbClr val="8E9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7421</TotalTime>
  <Words>2008</Words>
  <Application>Microsoft Office PowerPoint</Application>
  <PresentationFormat>On-screen Show (4:3)</PresentationFormat>
  <Paragraphs>333</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Main</vt:lpstr>
      <vt:lpstr>Take Care of Your Financial Health: Sign up for a Health Advantage Flexible Spending Account (FSA) from Optum  &lt;date&gt; &lt;presenter name, title&gt;</vt:lpstr>
      <vt:lpstr>Instructions to Presenter </vt:lpstr>
      <vt:lpstr>Optum Financial Services</vt:lpstr>
      <vt:lpstr>The benefits of a Health Advantage FSA</vt:lpstr>
      <vt:lpstr>Ways to save</vt:lpstr>
      <vt:lpstr>How you save money</vt:lpstr>
      <vt:lpstr>Examples of tax savings</vt:lpstr>
      <vt:lpstr>Who is eligible and when can I enroll?</vt:lpstr>
      <vt:lpstr>Making election changes</vt:lpstr>
      <vt:lpstr>Use it or lose it</vt:lpstr>
      <vt:lpstr>Carryover Feature</vt:lpstr>
      <vt:lpstr>Grace Period</vt:lpstr>
      <vt:lpstr>Health care flexible spending account</vt:lpstr>
      <vt:lpstr>Let’s look at an example</vt:lpstr>
      <vt:lpstr>Save money on taxes</vt:lpstr>
      <vt:lpstr>FSAs help you manage out-of-pocket costs </vt:lpstr>
      <vt:lpstr>Use your Health Advantage FSA to pay for eligible expenses</vt:lpstr>
      <vt:lpstr>Dependent care flexible spending account</vt:lpstr>
      <vt:lpstr>Dependent care flexible spending account</vt:lpstr>
      <vt:lpstr>Dependent care flexible spending account</vt:lpstr>
      <vt:lpstr>Estimate the amount you should contribute</vt:lpstr>
      <vt:lpstr>Start by estimating costs of planned services</vt:lpstr>
      <vt:lpstr>Over-the-counter materials and supplies</vt:lpstr>
      <vt:lpstr>Paying for qualified expenses</vt:lpstr>
      <vt:lpstr>Added convenience: Optum MasterCard® payment card</vt:lpstr>
      <vt:lpstr>Getting your money back</vt:lpstr>
      <vt:lpstr>How to submit claims</vt:lpstr>
      <vt:lpstr>Receiving your reimbursement</vt:lpstr>
      <vt:lpstr>Manage your account online </vt:lpstr>
      <vt:lpstr>Your account is at your fingertips</vt:lpstr>
      <vt:lpstr>Limited-purpose FSA plans </vt:lpstr>
      <vt:lpstr>Health Advantage FSA reminders</vt:lpstr>
      <vt:lpstr>PowerPoint Presentation</vt:lpstr>
    </vt:vector>
  </TitlesOfParts>
  <Company>qw qw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qw qw</dc:creator>
  <cp:lastModifiedBy>Schad, Angela</cp:lastModifiedBy>
  <cp:revision>435</cp:revision>
  <cp:lastPrinted>2011-02-25T23:07:52Z</cp:lastPrinted>
  <dcterms:created xsi:type="dcterms:W3CDTF">2011-02-24T21:53:26Z</dcterms:created>
  <dcterms:modified xsi:type="dcterms:W3CDTF">2014-12-18T16:00:28Z</dcterms:modified>
</cp:coreProperties>
</file>